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2"/>
  </p:sldMasterIdLst>
  <p:notesMasterIdLst>
    <p:notesMasterId r:id="rId63"/>
  </p:notesMasterIdLst>
  <p:handoutMasterIdLst>
    <p:handoutMasterId r:id="rId64"/>
  </p:handoutMasterIdLst>
  <p:sldIdLst>
    <p:sldId id="257" r:id="rId3"/>
    <p:sldId id="287" r:id="rId4"/>
    <p:sldId id="391" r:id="rId5"/>
    <p:sldId id="337" r:id="rId6"/>
    <p:sldId id="453" r:id="rId7"/>
    <p:sldId id="454" r:id="rId8"/>
    <p:sldId id="455" r:id="rId9"/>
    <p:sldId id="457" r:id="rId10"/>
    <p:sldId id="456" r:id="rId11"/>
    <p:sldId id="459" r:id="rId12"/>
    <p:sldId id="458" r:id="rId13"/>
    <p:sldId id="460" r:id="rId14"/>
    <p:sldId id="461" r:id="rId15"/>
    <p:sldId id="462" r:id="rId16"/>
    <p:sldId id="463" r:id="rId17"/>
    <p:sldId id="464" r:id="rId18"/>
    <p:sldId id="465" r:id="rId19"/>
    <p:sldId id="466" r:id="rId20"/>
    <p:sldId id="469" r:id="rId21"/>
    <p:sldId id="470" r:id="rId22"/>
    <p:sldId id="471" r:id="rId23"/>
    <p:sldId id="472" r:id="rId24"/>
    <p:sldId id="473" r:id="rId25"/>
    <p:sldId id="474" r:id="rId26"/>
    <p:sldId id="475" r:id="rId27"/>
    <p:sldId id="476" r:id="rId28"/>
    <p:sldId id="477" r:id="rId29"/>
    <p:sldId id="478" r:id="rId30"/>
    <p:sldId id="479" r:id="rId31"/>
    <p:sldId id="480" r:id="rId32"/>
    <p:sldId id="481" r:id="rId33"/>
    <p:sldId id="482" r:id="rId34"/>
    <p:sldId id="503" r:id="rId35"/>
    <p:sldId id="504" r:id="rId36"/>
    <p:sldId id="505" r:id="rId37"/>
    <p:sldId id="506" r:id="rId38"/>
    <p:sldId id="507" r:id="rId39"/>
    <p:sldId id="508" r:id="rId40"/>
    <p:sldId id="509" r:id="rId41"/>
    <p:sldId id="511" r:id="rId42"/>
    <p:sldId id="510" r:id="rId43"/>
    <p:sldId id="483" r:id="rId44"/>
    <p:sldId id="484" r:id="rId45"/>
    <p:sldId id="485" r:id="rId46"/>
    <p:sldId id="486" r:id="rId47"/>
    <p:sldId id="487" r:id="rId48"/>
    <p:sldId id="488" r:id="rId49"/>
    <p:sldId id="489" r:id="rId50"/>
    <p:sldId id="490" r:id="rId51"/>
    <p:sldId id="491" r:id="rId52"/>
    <p:sldId id="492" r:id="rId53"/>
    <p:sldId id="493" r:id="rId54"/>
    <p:sldId id="495" r:id="rId55"/>
    <p:sldId id="496" r:id="rId56"/>
    <p:sldId id="497" r:id="rId57"/>
    <p:sldId id="498" r:id="rId58"/>
    <p:sldId id="499" r:id="rId59"/>
    <p:sldId id="501" r:id="rId60"/>
    <p:sldId id="502" r:id="rId61"/>
    <p:sldId id="500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EBD988-E4C2-41E8-A28D-241D8C0C64BD}">
          <p14:sldIdLst>
            <p14:sldId id="257"/>
            <p14:sldId id="287"/>
            <p14:sldId id="391"/>
            <p14:sldId id="337"/>
            <p14:sldId id="453"/>
            <p14:sldId id="454"/>
            <p14:sldId id="455"/>
            <p14:sldId id="457"/>
            <p14:sldId id="456"/>
            <p14:sldId id="459"/>
            <p14:sldId id="458"/>
            <p14:sldId id="460"/>
            <p14:sldId id="461"/>
            <p14:sldId id="462"/>
            <p14:sldId id="463"/>
            <p14:sldId id="464"/>
            <p14:sldId id="465"/>
            <p14:sldId id="466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503"/>
            <p14:sldId id="504"/>
            <p14:sldId id="505"/>
            <p14:sldId id="506"/>
            <p14:sldId id="507"/>
            <p14:sldId id="508"/>
            <p14:sldId id="509"/>
            <p14:sldId id="511"/>
            <p14:sldId id="510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5"/>
            <p14:sldId id="496"/>
            <p14:sldId id="497"/>
            <p14:sldId id="498"/>
            <p14:sldId id="499"/>
            <p14:sldId id="501"/>
            <p14:sldId id="502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C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80765" autoAdjust="0"/>
  </p:normalViewPr>
  <p:slideViewPr>
    <p:cSldViewPr snapToGrid="0">
      <p:cViewPr varScale="1">
        <p:scale>
          <a:sx n="88" d="100"/>
          <a:sy n="88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177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C66D5-35F2-4B2B-B66A-28018F619124}" type="datetimeFigureOut">
              <a:rPr lang="en-US" smtClean="0"/>
              <a:t>9/22/2018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073D5-63C2-4933-B970-D96552757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818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B7E8A-1102-47A1-B1C3-36AE88809383}" type="datetimeFigureOut">
              <a:rPr lang="en-US" smtClean="0"/>
              <a:t>9/22/2018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11EAB-687D-4AE4-B775-678A923E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03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3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73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https://docs.nvidia.com/nsight-visual-studio-edition/5.6/Nsight_Visual_Studio_Edition_User_Guide.htm#Profile_CUDA_Settings.htm%3FTocPath%3DAnalysis%2520Tools%7CCUDA%2520Experiments%7C_____0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487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009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481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79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https://docs.nvidia.com/nsight-visual-studio-edition/5.6/Nsight_Visual_Studio_Edition_User_Guide.htm#Analysis/Report/CudaExperiments/KernelLevel/AchievedOccupancy.htm%3FTocPath%3DAnalysis%2520Tools%7CCUDA%2520Experiments%7CKernel-Level%2520Experiments%7C_____1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05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https://docs.nvidia.com/nsight-visual-studio-edition/5.6/Nsight_Visual_Studio_Edition_User_Guide.htm#Analysis/Report/CudaExperiments/KernelLevel/AchievedOccupancy.htm%3FTocPath%3DAnalysis%2520Tools%7CCUDA%2520Experiments%7CKernel-Level%2520Experiments%7C_____1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23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https://docs.nvidia.com/nsight-visual-studio-edition/5.6/Nsight_Visual_Studio_Edition_User_Guide.htm#Analysis/Report/CudaExperiments/KernelLevel/InstructionStatistics.htm%3FTocPath%3DAnalysis%2520Tools%7CCUDA%2520Experiments%7CKernel-Level%2520Experiments%7C_____4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572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https://docs.nvidia.com/nsight-visual-studio-edition/5.6/Nsight_Visual_Studio_Edition_User_Guide.htm#Analysis/Report/CudaExperiments/KernelLevel/IssueEfficiency.htm%3FTocPath%3DAnalysis%2520Tools%7CCUDA%2520Experiments%7CKernel-Level%2520Experiments%7C_____5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7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11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8804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677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9649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962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System: CPU functions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Tools Extensions: Ranges, Names, events </a:t>
            </a:r>
            <a:r>
              <a:rPr lang="en-US" dirty="0" err="1"/>
              <a:t>etc</a:t>
            </a:r>
            <a:r>
              <a:rPr lang="en-US" dirty="0"/>
              <a:t> (used for performance timings)</a:t>
            </a:r>
          </a:p>
          <a:p>
            <a:r>
              <a:rPr lang="en-US" dirty="0"/>
              <a:t>CUDA: Driver, Runtime, Memory, Kernels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77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https://docs.nvidia.com/nsight-visual-studio-edition/5.6/Nsight_Visual_Studio_Edition_User_Guide.htm#Analysis_Reports.htm%3FTocPath%3DAnalysis%2520Tools%7C_____2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10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https://docs.nvidia.com/nsight-visual-studio-edition/5.6/Nsight_Visual_Studio_Edition_User_Guide.htm#Analysis_Reports.htm%3FTocPath%3DAnalysis%2520Tools%7C_____2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54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https://docs.nvidia.com/nsight-visual-studio-edition/5.6/Nsight_Visual_Studio_Edition_User_Guide.htm#Timeline_Report.htm%3FTocPath%3DAnalysis%2520Tools%7COther%2520Analysis%2520Reports%7CTimeline%2520Page%7C_____0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25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CUDA memory allocations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Tools Extension -&gt; Ranges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Paged/Pinned Memory transfer with size, speed, direction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Device to Device memory transfer with size, speed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Device to Host memory transfer with size, speed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Device memory allocated line graph (under Context 2 -&gt; Counters)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CUDA </a:t>
            </a:r>
            <a:r>
              <a:rPr lang="en-US" dirty="0" err="1"/>
              <a:t>memset</a:t>
            </a:r>
            <a:r>
              <a:rPr lang="en-US" dirty="0"/>
              <a:t> before copy kernel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Copy kernel launches are different from CUDA kernel execution (asynchronous)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58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Experiment Results -&gt; Occupancy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1EAB-687D-4AE4-B775-678A923E94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95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048" y="0"/>
            <a:ext cx="12188952" cy="6858000"/>
            <a:chOff x="3048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3048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1574798" y="3537161"/>
              <a:ext cx="9144001" cy="196717"/>
              <a:chOff x="1523999" y="4379129"/>
              <a:chExt cx="9144001" cy="196717"/>
            </a:xfrm>
          </p:grpSpPr>
          <p:sp>
            <p:nvSpPr>
              <p:cNvPr id="19" name="Rectangle 18" descr="Gold bar"/>
              <p:cNvSpPr>
                <a:spLocks noChangeArrowheads="1"/>
              </p:cNvSpPr>
              <p:nvPr/>
            </p:nvSpPr>
            <p:spPr bwMode="auto">
              <a:xfrm rot="16200000" flipH="1">
                <a:off x="2949872" y="2953256"/>
                <a:ext cx="196717" cy="30484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  <a:effectLst>
                <a:reflection blurRad="6350" stA="50000" endA="300" endPos="38500" dist="50800" dir="5400000" sy="-100000" algn="bl" rotWithShape="0"/>
              </a:effectLst>
              <a:extLst/>
            </p:spPr>
            <p:txBody>
              <a:bodyPr wrap="none" anchor="ctr"/>
              <a:lstStyle/>
              <a:p>
                <a:pPr algn="ctr" eaLnBrk="1" hangingPunct="1"/>
                <a:endParaRPr 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" name="Rectangle 19" descr="Orange bar"/>
              <p:cNvSpPr>
                <a:spLocks noChangeArrowheads="1"/>
              </p:cNvSpPr>
              <p:nvPr/>
            </p:nvSpPr>
            <p:spPr bwMode="auto">
              <a:xfrm rot="16200000" flipH="1">
                <a:off x="5998335" y="2953256"/>
                <a:ext cx="196717" cy="3048463"/>
              </a:xfrm>
              <a:prstGeom prst="rect">
                <a:avLst/>
              </a:prstGeom>
              <a:solidFill>
                <a:schemeClr val="accent4"/>
              </a:solidFill>
              <a:ln w="9525">
                <a:noFill/>
                <a:miter lim="800000"/>
                <a:headEnd/>
                <a:tailEnd/>
              </a:ln>
              <a:effectLst>
                <a:reflection blurRad="6350" stA="50000" endA="300" endPos="38500" dist="50800" dir="5400000" sy="-100000" algn="bl" rotWithShape="0"/>
              </a:effectLst>
              <a:extLst/>
            </p:spPr>
            <p:txBody>
              <a:bodyPr wrap="none" anchor="ctr"/>
              <a:lstStyle/>
              <a:p>
                <a:pPr algn="ctr" eaLnBrk="1" hangingPunct="1"/>
                <a:endParaRPr 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1" name="Rectangle 20" descr="Slate bar"/>
              <p:cNvSpPr>
                <a:spLocks noChangeArrowheads="1"/>
              </p:cNvSpPr>
              <p:nvPr/>
            </p:nvSpPr>
            <p:spPr bwMode="auto">
              <a:xfrm rot="16200000" flipH="1">
                <a:off x="9045410" y="2953256"/>
                <a:ext cx="196717" cy="3048463"/>
              </a:xfrm>
              <a:prstGeom prst="rect">
                <a:avLst/>
              </a:prstGeom>
              <a:solidFill>
                <a:schemeClr val="accent6"/>
              </a:solidFill>
              <a:ln w="9525">
                <a:noFill/>
                <a:miter lim="800000"/>
                <a:headEnd/>
                <a:tailEnd/>
              </a:ln>
              <a:effectLst>
                <a:reflection blurRad="6350" stA="50000" endA="300" endPos="38500" dist="50800" dir="5400000" sy="-100000" algn="bl" rotWithShape="0"/>
              </a:effectLst>
              <a:extLst/>
            </p:spPr>
            <p:txBody>
              <a:bodyPr wrap="none" anchor="ctr"/>
              <a:lstStyle/>
              <a:p>
                <a:pPr algn="ctr" eaLnBrk="1" hangingPunct="1"/>
                <a:endParaRPr lang="en-US" sz="240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56115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1261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5DE3B5DE-687E-4601-9C25-48F7ABE0D7C5}" type="datetime1">
              <a:rPr lang="en-US" smtClean="0"/>
              <a:t>9/22/2018</a:t>
            </a:fld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0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BFD467DE-D084-42AA-B27F-22F6084CB8BB}" type="datetime1">
              <a:rPr lang="en-US" smtClean="0"/>
              <a:t>9/22/2018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9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3782E027-C2A0-4932-A761-986BAD82B671}" type="datetime1">
              <a:rPr lang="en-US" smtClean="0"/>
              <a:t>9/22/2018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2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52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defRPr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defRPr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defRPr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defRPr>
                <a:solidFill>
                  <a:schemeClr val="lt1"/>
                </a:solidFill>
              </a:defRPr>
            </a:lvl6pPr>
            <a:lvl7pPr rtl="0">
              <a:spcBef>
                <a:spcPts val="0"/>
              </a:spcBef>
              <a:defRPr>
                <a:solidFill>
                  <a:schemeClr val="lt1"/>
                </a:solidFill>
              </a:defRPr>
            </a:lvl7pPr>
            <a:lvl8pPr rtl="0">
              <a:spcBef>
                <a:spcPts val="0"/>
              </a:spcBef>
              <a:defRPr>
                <a:solidFill>
                  <a:schemeClr val="lt1"/>
                </a:solidFill>
              </a:defRPr>
            </a:lvl8pPr>
            <a:lvl9pPr rtl="0">
              <a:spcBef>
                <a:spcPts val="0"/>
              </a:spcBef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609600" y="1947335"/>
            <a:ext cx="10972800" cy="462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671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96AC42F1-294F-4AFB-8F78-2EF579F09459}" type="datetime1">
              <a:rPr lang="en-US" smtClean="0"/>
              <a:t>9/22/2018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7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1580A6EB-69F5-4723-B5E3-A6D9E36A957A}" type="datetime1">
              <a:rPr lang="en-US" smtClean="0"/>
              <a:t>9/22/2018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14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0FB02ED0-9CAE-481B-8D1D-B242F0282967}" type="datetime1">
              <a:rPr lang="en-US" smtClean="0"/>
              <a:t>9/22/2018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0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4696AB3F-7B84-45BD-A122-497866A73F4B}" type="datetime1">
              <a:rPr lang="en-US" smtClean="0"/>
              <a:t>9/22/2018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2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6395E536-1457-4CE4-8497-197239F05587}" type="datetime1">
              <a:rPr lang="en-US" smtClean="0"/>
              <a:t>9/22/2018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A4AF2F65-2726-4707-A7A6-DE21D14E80C5}" type="datetime1">
              <a:rPr lang="en-US" smtClean="0"/>
              <a:t>9/22/2018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41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1FA85564-6B99-4FC4-9CE3-22E750398B2E}" type="datetime1">
              <a:rPr lang="en-US" smtClean="0"/>
              <a:t>9/22/2018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9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2BCD2BEA-7F40-407D-B082-13022E8B2C99}" type="datetime1">
              <a:rPr lang="en-US" smtClean="0"/>
              <a:t>9/22/2018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50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6"/>
            <a:ext cx="12188952" cy="6858006"/>
            <a:chOff x="-2728" y="-5"/>
            <a:chExt cx="12188952" cy="6858006"/>
          </a:xfrm>
        </p:grpSpPr>
        <p:sp>
          <p:nvSpPr>
            <p:cNvPr id="26" name="Rectangle 25"/>
            <p:cNvSpPr/>
            <p:nvPr/>
          </p:nvSpPr>
          <p:spPr>
            <a:xfrm>
              <a:off x="-2728" y="1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-2727" y="-5"/>
              <a:ext cx="716424" cy="6858000"/>
              <a:chOff x="-2727" y="-5"/>
              <a:chExt cx="716424" cy="6858000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-2727" y="-5"/>
                <a:ext cx="571473" cy="6858000"/>
                <a:chOff x="6048440" y="-936481"/>
                <a:chExt cx="196717" cy="9144001"/>
              </a:xfrm>
            </p:grpSpPr>
            <p:sp>
              <p:nvSpPr>
                <p:cNvPr id="46" name="Rectangle 45" descr="Gold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5159057"/>
                  <a:ext cx="196717" cy="3048463"/>
                </a:xfrm>
                <a:prstGeom prst="rect">
                  <a:avLst/>
                </a:prstGeom>
                <a:solidFill>
                  <a:schemeClr val="accent6"/>
                </a:soli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1" hangingPunct="1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47" name="Rectangle 46" descr="Orange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2110594"/>
                  <a:ext cx="196717" cy="3048463"/>
                </a:xfrm>
                <a:prstGeom prst="rect">
                  <a:avLst/>
                </a:prstGeom>
                <a:solidFill>
                  <a:schemeClr val="accent4"/>
                </a:soli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1" hangingPunct="1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48" name="Rectangle 47" descr="Slate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-936481"/>
                  <a:ext cx="196717" cy="3048463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1" hangingPunct="1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41" name="Group 40"/>
              <p:cNvGrpSpPr/>
              <p:nvPr/>
            </p:nvGrpSpPr>
            <p:grpSpPr>
              <a:xfrm>
                <a:off x="566005" y="-5"/>
                <a:ext cx="147692" cy="6858000"/>
                <a:chOff x="6048440" y="-936481"/>
                <a:chExt cx="196717" cy="9144001"/>
              </a:xfrm>
            </p:grpSpPr>
            <p:sp>
              <p:nvSpPr>
                <p:cNvPr id="43" name="Rectangle 42" descr="Gold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5159057"/>
                  <a:ext cx="196717" cy="3048463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6">
                        <a:lumMod val="40000"/>
                        <a:lumOff val="60000"/>
                      </a:schemeClr>
                    </a:gs>
                    <a:gs pos="100000">
                      <a:prstClr val="white"/>
                    </a:gs>
                  </a:gsLst>
                  <a:lin ang="0" scaled="1"/>
                  <a:tileRect/>
                </a:gra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lvl="0" algn="ctr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44" name="Rectangle 43" descr="Orange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2110594"/>
                  <a:ext cx="196717" cy="3048463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100000">
                      <a:prstClr val="white"/>
                    </a:gs>
                  </a:gsLst>
                  <a:lin ang="0" scaled="1"/>
                  <a:tileRect/>
                </a:gra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1" hangingPunct="1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45" name="Rectangle 44" descr="Slate bar"/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6048440" y="-936481"/>
                  <a:ext cx="196717" cy="3048463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ln w="9525">
                  <a:noFill/>
                  <a:miter lim="800000"/>
                  <a:headEnd/>
                  <a:tailEnd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1" hangingPunct="1"/>
                  <a:endParaRPr lang="en-US" sz="2400">
                    <a:latin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2" name="Rectangle 41"/>
              <p:cNvSpPr/>
              <p:nvPr/>
            </p:nvSpPr>
            <p:spPr>
              <a:xfrm>
                <a:off x="646782" y="-5"/>
                <a:ext cx="45719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fld id="{CA734DBA-6852-4C6A-AB8B-E28C0C52CB53}" type="datetime1">
              <a:rPr lang="en-US" smtClean="0"/>
              <a:t>9/22/2018</a:t>
            </a:fld>
            <a:endParaRPr lang="en-US"/>
          </a:p>
        </p:txBody>
      </p:sp>
      <p:sp>
        <p:nvSpPr>
          <p:cNvPr id="3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3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10E4A4DB-036F-4816-A98C-42C4167E83C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0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nvidia.com/nsight-visual-studio-edition/5.6/Nsight_Visual_Studio_Edition_User_Guide.htm#Timeline_Report.htm%3FTocPath%3DAnalysis%2520Tools%7COther%2520Analysis%2520Reports%7CTimeline%2520Page%7C_____0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KernelLevel/BranchStatistics.htm%3FTocPath%3DAnalysis%2520Tools%7CCUDA%2520Experiments%7CKernel-Level%2520Experiments%7C_____6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KernelLevel/PipeUtilization.htm%3FTocPath%3DAnalysis%2520Tools%7CCUDA%2520Experiments%7CKernel-Level%2520Experiments%7C_____8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nsight-visual-studio-edition/5.6/Nsight_Visual_Studio_Edition_User_Guide.htm#Analysis_Source_Code_Correlation.htm?Highlight=lineinfo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Source_Level_Experiments.htm%3FTocPath%3DAnalysis%2520Tools%7CCUDA%2520Experiments%7CSource-Level%2520Experiments%7C_____0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Source_Level_Experiments.htm%3FTocPath%3DAnalysis%2520Tools%7CCUDA%2520Experiments%7CSource-Level%2520Experiments%7C_____0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SourceLevel/InstructionCount.htm%3FTocPath%3DAnalysis%2520Tools%7CCUDA%2520Experiments%7CSource-Level%2520Experiments%7C_____2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nvidia.com/nsight-visual-studio-edition/Nsight_Visual_Studio_Edition_User_Guide.htm#Analysis_Tools_Overview.htm%3FTocPath%3DAnalysis%2520Tools%7C_____0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SourceLevel/DivergentBranch.htm%3FTocPath%3DAnalysis%2520Tools%7CCUDA%2520Experiments%7CSource-Level%2520Experiments%7C_____1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nsight-visual-studio-edition/5.6/Nsight_Visual_Studio_Edition_User_Guide.htm#Analysis/Report/CudaExperiments/SourceLevel/MemoryTransactions.htm%3FTocPath%3DAnalysis%2520Tools%7CCUDA%2520Experiments%7CSource-Level%2520Experiments%7C_____3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nvidia.com/cuda/archive/9.2/profiler-users-guide/index.html#visual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nvidia.com/nsight-visual-studio-edition/5.6/Nsight_Visual_Studio_Edition_User_Guide.htm#Analysis_Trace_Settings.htm%3FTocPath%3DAnalysis%2520Tools%7C_____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Shehzan Mohammed</a:t>
            </a:r>
          </a:p>
          <a:p>
            <a:r>
              <a:rPr lang="en-US" dirty="0"/>
              <a:t>@</a:t>
            </a:r>
            <a:r>
              <a:rPr lang="en-US" dirty="0" err="1"/>
              <a:t>shehzanm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CIS 565</a:t>
            </a:r>
            <a:br>
              <a:rPr lang="en-US" dirty="0"/>
            </a:br>
            <a:r>
              <a:rPr lang="en-US" dirty="0"/>
              <a:t>CUDA Performance Lab</a:t>
            </a:r>
            <a:br>
              <a:rPr lang="en-US" dirty="0"/>
            </a:br>
            <a:r>
              <a:rPr lang="en-US" dirty="0"/>
              <a:t>Profiling</a:t>
            </a:r>
          </a:p>
        </p:txBody>
      </p:sp>
    </p:spTree>
    <p:extLst>
      <p:ext uri="{BB962C8B-B14F-4D97-AF65-F5344CB8AC3E}">
        <p14:creationId xmlns:p14="http://schemas.microsoft.com/office/powerpoint/2010/main" val="82198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50B809F-14D7-4766-A24C-6C43A4628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9035"/>
            <a:ext cx="10243457" cy="542896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885609D-B29D-4236-A0AD-A1732070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Produces a report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0603C6F-1D96-4D85-BE4A-AEEBF484FA2B}"/>
              </a:ext>
            </a:extLst>
          </p:cNvPr>
          <p:cNvSpPr/>
          <p:nvPr/>
        </p:nvSpPr>
        <p:spPr>
          <a:xfrm>
            <a:off x="1725385" y="1823870"/>
            <a:ext cx="2530930" cy="312283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08E3E6-850D-49DE-9064-A02A2D73D2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1" r="2583" b="2039"/>
          <a:stretch/>
        </p:blipFill>
        <p:spPr>
          <a:xfrm>
            <a:off x="8403771" y="0"/>
            <a:ext cx="2786743" cy="43513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53131A-14B9-451F-9372-B516D861973D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256315" y="1980012"/>
            <a:ext cx="423998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CF5B5CD-8BDE-4216-9482-0597567A33F6}"/>
              </a:ext>
            </a:extLst>
          </p:cNvPr>
          <p:cNvSpPr/>
          <p:nvPr/>
        </p:nvSpPr>
        <p:spPr>
          <a:xfrm>
            <a:off x="6819899" y="2165949"/>
            <a:ext cx="1453243" cy="839787"/>
          </a:xfrm>
          <a:prstGeom prst="roundRect">
            <a:avLst/>
          </a:prstGeom>
          <a:solidFill>
            <a:srgbClr val="FFC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4A683C6-7A64-4ADD-8694-0EE6469EC32B}"/>
              </a:ext>
            </a:extLst>
          </p:cNvPr>
          <p:cNvSpPr/>
          <p:nvPr/>
        </p:nvSpPr>
        <p:spPr>
          <a:xfrm>
            <a:off x="6877051" y="4618548"/>
            <a:ext cx="2019298" cy="730134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FD9F3F3-C4FB-4E88-AF2C-091B0ABAF55F}"/>
              </a:ext>
            </a:extLst>
          </p:cNvPr>
          <p:cNvSpPr/>
          <p:nvPr/>
        </p:nvSpPr>
        <p:spPr>
          <a:xfrm>
            <a:off x="8899073" y="4602931"/>
            <a:ext cx="2106384" cy="730134"/>
          </a:xfrm>
          <a:prstGeom prst="roundRect">
            <a:avLst/>
          </a:prstGeom>
          <a:solidFill>
            <a:srgbClr val="00B0F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B5C3870-4041-4E36-8AF4-D8CF432D7631}"/>
              </a:ext>
            </a:extLst>
          </p:cNvPr>
          <p:cNvSpPr/>
          <p:nvPr/>
        </p:nvSpPr>
        <p:spPr>
          <a:xfrm>
            <a:off x="8403770" y="616717"/>
            <a:ext cx="2514601" cy="905216"/>
          </a:xfrm>
          <a:prstGeom prst="roundRect">
            <a:avLst/>
          </a:prstGeom>
          <a:solidFill>
            <a:srgbClr val="FFC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1F8290E-5753-4413-827D-C100473A68B6}"/>
              </a:ext>
            </a:extLst>
          </p:cNvPr>
          <p:cNvSpPr/>
          <p:nvPr/>
        </p:nvSpPr>
        <p:spPr>
          <a:xfrm>
            <a:off x="8403770" y="1723060"/>
            <a:ext cx="2514601" cy="1172539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3622EF-AA3C-4ACD-BC8D-E6B64F8DA516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7886700" y="2309332"/>
            <a:ext cx="658586" cy="2309216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8E2858-ECB0-45D3-8E2A-9E0F7A69BFF7}"/>
              </a:ext>
            </a:extLst>
          </p:cNvPr>
          <p:cNvCxnSpPr>
            <a:cxnSpLocks/>
          </p:cNvCxnSpPr>
          <p:nvPr/>
        </p:nvCxnSpPr>
        <p:spPr>
          <a:xfrm flipV="1">
            <a:off x="8235043" y="1201831"/>
            <a:ext cx="310243" cy="1342791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6384988-F9A5-464F-8141-B18D91B53BA5}"/>
              </a:ext>
            </a:extLst>
          </p:cNvPr>
          <p:cNvSpPr/>
          <p:nvPr/>
        </p:nvSpPr>
        <p:spPr>
          <a:xfrm>
            <a:off x="8403770" y="2901436"/>
            <a:ext cx="2514601" cy="1449903"/>
          </a:xfrm>
          <a:prstGeom prst="roundRect">
            <a:avLst/>
          </a:prstGeom>
          <a:solidFill>
            <a:srgbClr val="00B0F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7351AA4-719F-41AA-A0CD-A393FFF4C9EF}"/>
              </a:ext>
            </a:extLst>
          </p:cNvPr>
          <p:cNvCxnSpPr>
            <a:cxnSpLocks/>
            <a:stCxn id="19" idx="3"/>
          </p:cNvCxnSpPr>
          <p:nvPr/>
        </p:nvCxnSpPr>
        <p:spPr>
          <a:xfrm flipH="1" flipV="1">
            <a:off x="10668000" y="3642435"/>
            <a:ext cx="337457" cy="132556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25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B978E8-4947-4196-9ADA-A885CF80E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8DBFEE-464C-46FC-8452-E9B9CD2C2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16" y="1265306"/>
            <a:ext cx="10681768" cy="55926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10D04FF-2606-4939-800E-CA731CF2D91A}"/>
              </a:ext>
            </a:extLst>
          </p:cNvPr>
          <p:cNvSpPr/>
          <p:nvPr/>
        </p:nvSpPr>
        <p:spPr>
          <a:xfrm>
            <a:off x="555171" y="6492875"/>
            <a:ext cx="116368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4"/>
              </a:rPr>
              <a:t>https://docs.nvidia.com/nsight-visual-studio-edition/5.6/Nsight_Visual_Studio_Edition_User_Guide.htm#Timeline_Report.htm%3FTocPath%3DAnalysis%2520Tools%7COther%2520Analysis%2520Reports%7CTimeline%2520Page%7C_____0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9537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90B3BF-8B7B-42B8-88DB-9D9BFA6D0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 dirty="0"/>
              <a:t>Click on individual function, API and kernel calls and find:</a:t>
            </a:r>
          </a:p>
          <a:p>
            <a:pPr lvl="1"/>
            <a:r>
              <a:rPr lang="en-US" dirty="0"/>
              <a:t>Start and end time in microseconds</a:t>
            </a:r>
          </a:p>
          <a:p>
            <a:pPr lvl="1"/>
            <a:r>
              <a:rPr lang="en-US" dirty="0"/>
              <a:t>See memory allocations, copies, types, direction, time, speed, size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See synchronization points – forced by user, forced by API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See kernel launches, execution, asynchronous behavior</a:t>
            </a:r>
          </a:p>
          <a:p>
            <a:pPr lvl="1"/>
            <a:r>
              <a:rPr lang="en-US" dirty="0"/>
              <a:t>Launch configuration and other API properties/arguments</a:t>
            </a:r>
          </a:p>
          <a:p>
            <a:r>
              <a:rPr lang="en-US" dirty="0"/>
              <a:t>See memory allocations over time</a:t>
            </a:r>
          </a:p>
          <a:p>
            <a:r>
              <a:rPr lang="en-US" dirty="0"/>
              <a:t>Double click to expand any row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66B3E2-75E7-4AB3-8812-5B871056B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Timeline, you can: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5F48C28-2E29-4B3D-9B53-ADBAB0C3566B}"/>
              </a:ext>
            </a:extLst>
          </p:cNvPr>
          <p:cNvSpPr txBox="1">
            <a:spLocks/>
          </p:cNvSpPr>
          <p:nvPr/>
        </p:nvSpPr>
        <p:spPr>
          <a:xfrm>
            <a:off x="838200" y="6458404"/>
            <a:ext cx="2438400" cy="350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*This is only a partial list</a:t>
            </a:r>
          </a:p>
        </p:txBody>
      </p:sp>
    </p:spTree>
    <p:extLst>
      <p:ext uri="{BB962C8B-B14F-4D97-AF65-F5344CB8AC3E}">
        <p14:creationId xmlns:p14="http://schemas.microsoft.com/office/powerpoint/2010/main" val="180226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AA0491-CDF8-42EB-9F65-5343700F1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439798-0372-449A-BCD5-C1135DEBB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D6FE5-A697-428B-8085-506D4206D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833" y="0"/>
            <a:ext cx="5182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73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ADD93F-C9B3-4F67-8458-B2EAAF27D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5552E4-2939-4D0D-ACA2-066BB02A3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 Summary </a:t>
            </a:r>
            <a:r>
              <a:rPr lang="en-US" sz="2400" dirty="0"/>
              <a:t>(Kernels - Grouped)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43EDB5-099F-4422-9BF6-DE4C87554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88" y="1313996"/>
            <a:ext cx="10512612" cy="554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6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ADD93F-C9B3-4F67-8458-B2EAAF27D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5552E4-2939-4D0D-ACA2-066BB02A3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Launches </a:t>
            </a:r>
            <a:r>
              <a:rPr lang="en-US" sz="2400" dirty="0"/>
              <a:t>(Kernels – by invocation)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AE797-CC59-47B0-83C9-FF3747DC2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72" y="1369649"/>
            <a:ext cx="10965255" cy="548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5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ADD93F-C9B3-4F67-8458-B2EAAF27D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5552E4-2939-4D0D-ACA2-066BB02A3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Memory Copies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C62EA0-D1AC-4DA5-A1DE-3D40013F3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455" y="1386662"/>
            <a:ext cx="10235090" cy="547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ADD93F-C9B3-4F67-8458-B2EAAF27D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5552E4-2939-4D0D-ACA2-066BB02A3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Runtime API Calls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106ABA-598B-4134-B1CA-2D74806A9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47" y="1399498"/>
            <a:ext cx="10414106" cy="545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71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C920D9-DA80-4004-B05A-11CBDF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</a:t>
            </a:r>
            <a:r>
              <a:rPr lang="en-US" b="1" dirty="0">
                <a:latin typeface="Consolas" panose="020B0609020204030204" pitchFamily="49" charset="0"/>
              </a:rPr>
              <a:t>Profile CUDA Application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1B8AA9-FB65-400D-8BE8-CB8A26915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004" y="1330973"/>
            <a:ext cx="8843992" cy="552702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AD5101-911F-484B-93E4-74FB5B23FE2E}"/>
              </a:ext>
            </a:extLst>
          </p:cNvPr>
          <p:cNvSpPr/>
          <p:nvPr/>
        </p:nvSpPr>
        <p:spPr>
          <a:xfrm>
            <a:off x="1768930" y="2438822"/>
            <a:ext cx="7647212" cy="435427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A8A031-F9FF-406F-B305-AFE489EC85B9}"/>
              </a:ext>
            </a:extLst>
          </p:cNvPr>
          <p:cNvSpPr/>
          <p:nvPr/>
        </p:nvSpPr>
        <p:spPr>
          <a:xfrm>
            <a:off x="1768930" y="4960970"/>
            <a:ext cx="7647212" cy="566057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We’ll start with “Overview” Experiment</a:t>
            </a:r>
          </a:p>
        </p:txBody>
      </p:sp>
    </p:spTree>
    <p:extLst>
      <p:ext uri="{BB962C8B-B14F-4D97-AF65-F5344CB8AC3E}">
        <p14:creationId xmlns:p14="http://schemas.microsoft.com/office/powerpoint/2010/main" val="51927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8374F5-76A3-453A-814B-6A7A33A2D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85609D-B29D-4236-A0AD-A1732070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Produces a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01B618-1AE6-471A-BCC0-D723137D8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7859486" cy="423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1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B6C344-4DF9-4105-A12D-F4990FE0E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 err="1"/>
              <a:t>Nsight</a:t>
            </a:r>
            <a:r>
              <a:rPr lang="en-US" dirty="0"/>
              <a:t> Profiler</a:t>
            </a:r>
          </a:p>
          <a:p>
            <a:r>
              <a:rPr lang="en-US" dirty="0"/>
              <a:t>NVIDIA Visual Profiler(NVVP)</a:t>
            </a:r>
          </a:p>
          <a:p>
            <a:pPr lvl="1"/>
            <a:r>
              <a:rPr lang="en-US" dirty="0"/>
              <a:t>NVVP and </a:t>
            </a:r>
            <a:r>
              <a:rPr lang="en-US" dirty="0" err="1"/>
              <a:t>nvprof</a:t>
            </a:r>
            <a:r>
              <a:rPr lang="en-US" dirty="0"/>
              <a:t> have been deprecated as of CUDA 10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2C43BC-78D3-45CE-A7ED-4BA8CE987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List</a:t>
            </a:r>
          </a:p>
        </p:txBody>
      </p:sp>
    </p:spTree>
    <p:extLst>
      <p:ext uri="{BB962C8B-B14F-4D97-AF65-F5344CB8AC3E}">
        <p14:creationId xmlns:p14="http://schemas.microsoft.com/office/powerpoint/2010/main" val="79587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8374F5-76A3-453A-814B-6A7A33A2D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85609D-B29D-4236-A0AD-A1732070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Produces a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01B618-1AE6-471A-BCC0-D723137D8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7859486" cy="4239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208E87-5730-4552-821F-BCBCD2637C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8" r="1392"/>
          <a:stretch/>
        </p:blipFill>
        <p:spPr>
          <a:xfrm>
            <a:off x="9132093" y="827307"/>
            <a:ext cx="2647951" cy="29718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A3305F9-9F0E-4115-905D-F1FD8934FDB4}"/>
              </a:ext>
            </a:extLst>
          </p:cNvPr>
          <p:cNvSpPr/>
          <p:nvPr/>
        </p:nvSpPr>
        <p:spPr>
          <a:xfrm>
            <a:off x="1638299" y="2152870"/>
            <a:ext cx="2530930" cy="312283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040ECD-7A06-413C-B8BB-B7E093E79A1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169229" y="2309012"/>
            <a:ext cx="491284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F7EFFB9-E894-49C9-A36D-2A9DCA420979}"/>
              </a:ext>
            </a:extLst>
          </p:cNvPr>
          <p:cNvSpPr/>
          <p:nvPr/>
        </p:nvSpPr>
        <p:spPr>
          <a:xfrm>
            <a:off x="6671247" y="2465153"/>
            <a:ext cx="1453243" cy="839787"/>
          </a:xfrm>
          <a:prstGeom prst="roundRect">
            <a:avLst/>
          </a:prstGeom>
          <a:solidFill>
            <a:srgbClr val="FFC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52D437D-3A53-4C6C-91B0-38E4D98AEB92}"/>
              </a:ext>
            </a:extLst>
          </p:cNvPr>
          <p:cNvSpPr/>
          <p:nvPr/>
        </p:nvSpPr>
        <p:spPr>
          <a:xfrm>
            <a:off x="6678388" y="4795148"/>
            <a:ext cx="2019298" cy="730134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6FDBD6D-F432-490A-A8A1-17B615CD791A}"/>
              </a:ext>
            </a:extLst>
          </p:cNvPr>
          <p:cNvSpPr/>
          <p:nvPr/>
        </p:nvSpPr>
        <p:spPr>
          <a:xfrm>
            <a:off x="9152827" y="1189299"/>
            <a:ext cx="2514601" cy="862762"/>
          </a:xfrm>
          <a:prstGeom prst="roundRect">
            <a:avLst/>
          </a:prstGeom>
          <a:solidFill>
            <a:srgbClr val="FFC00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2BB4BEC-FC0E-4A28-BA01-FAFE24847ECD}"/>
              </a:ext>
            </a:extLst>
          </p:cNvPr>
          <p:cNvSpPr/>
          <p:nvPr/>
        </p:nvSpPr>
        <p:spPr>
          <a:xfrm>
            <a:off x="9152826" y="2094694"/>
            <a:ext cx="2514601" cy="1172539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6665C0-91EE-4DD3-A574-9A4F70DF635B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8124490" y="1620680"/>
            <a:ext cx="1028337" cy="1264367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416801-3D7E-4BFB-B257-D5C7790E2CE2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8697686" y="2680964"/>
            <a:ext cx="455140" cy="2479251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639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BE953-D484-490D-BFEB-5DEF5FC9B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87866F-7136-4778-B172-09AD6A030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7D7F7A-E8FC-462A-9C43-8AE66336F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202" y="1499830"/>
            <a:ext cx="10225596" cy="535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73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BE953-D484-490D-BFEB-5DEF5FC9B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87866F-7136-4778-B172-09AD6A030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 – Occupancy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054459-04FD-4B3C-B12F-216AF5C84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53212"/>
            <a:ext cx="11036919" cy="540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0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BE953-D484-490D-BFEB-5DEF5FC9B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87866F-7136-4778-B172-09AD6A030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 – Occupancy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F8D6A-D809-4501-B565-DD6B87304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0484"/>
            <a:ext cx="12192000" cy="468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26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2CD804-EECD-4960-B135-CC8B1272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02865-74B5-43B1-8D8F-6DE19F7CB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Launches – Instruction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F665B-8A80-4FDB-B830-EEF7B717B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0272"/>
            <a:ext cx="12192000" cy="466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8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2CD804-EECD-4960-B135-CC8B1272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02865-74B5-43B1-8D8F-6DE19F7CB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Launches – Issue </a:t>
            </a:r>
            <a:r>
              <a:rPr lang="en-US" dirty="0" err="1"/>
              <a:t>Eficiency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A622B-635B-4F10-A3A7-89BC41A6D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9108"/>
            <a:ext cx="12192000" cy="468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9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500BB6-41CA-4129-81AF-06309FEC5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74" y="1330973"/>
            <a:ext cx="8049524" cy="549774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2C920D9-DA80-4004-B05A-11CBDF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</a:t>
            </a:r>
            <a:r>
              <a:rPr lang="en-US" b="1" dirty="0">
                <a:latin typeface="Consolas" panose="020B0609020204030204" pitchFamily="49" charset="0"/>
              </a:rPr>
              <a:t>Profile CUDA Application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AD5101-911F-484B-93E4-74FB5B23FE2E}"/>
              </a:ext>
            </a:extLst>
          </p:cNvPr>
          <p:cNvSpPr/>
          <p:nvPr/>
        </p:nvSpPr>
        <p:spPr>
          <a:xfrm>
            <a:off x="1673680" y="2391198"/>
            <a:ext cx="7647212" cy="332014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A8A031-F9FF-406F-B305-AFE489EC85B9}"/>
              </a:ext>
            </a:extLst>
          </p:cNvPr>
          <p:cNvSpPr/>
          <p:nvPr/>
        </p:nvSpPr>
        <p:spPr>
          <a:xfrm>
            <a:off x="1673680" y="4637120"/>
            <a:ext cx="7647212" cy="566057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This time “All” Experiment</a:t>
            </a:r>
          </a:p>
        </p:txBody>
      </p:sp>
    </p:spTree>
    <p:extLst>
      <p:ext uri="{BB962C8B-B14F-4D97-AF65-F5344CB8AC3E}">
        <p14:creationId xmlns:p14="http://schemas.microsoft.com/office/powerpoint/2010/main" val="212044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612424-83B6-4E12-865D-4EDC4C991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Occupancy, Instructions statistics, Issue Efficiency</a:t>
            </a:r>
          </a:p>
          <a:p>
            <a:pPr lvl="1"/>
            <a:r>
              <a:rPr lang="en-US" dirty="0"/>
              <a:t>Same as before</a:t>
            </a:r>
          </a:p>
          <a:p>
            <a:r>
              <a:rPr lang="en-US" dirty="0"/>
              <a:t>Now includes:</a:t>
            </a:r>
          </a:p>
          <a:p>
            <a:pPr lvl="1"/>
            <a:r>
              <a:rPr lang="en-US" dirty="0"/>
              <a:t>Branch Statistics</a:t>
            </a:r>
          </a:p>
          <a:p>
            <a:pPr lvl="1"/>
            <a:r>
              <a:rPr lang="en-US" dirty="0"/>
              <a:t>Achieved FLOPS / IOPS (</a:t>
            </a:r>
            <a:r>
              <a:rPr lang="en-US" dirty="0" err="1"/>
              <a:t>Interger</a:t>
            </a:r>
            <a:r>
              <a:rPr lang="en-US" dirty="0"/>
              <a:t> OPS)</a:t>
            </a:r>
          </a:p>
          <a:p>
            <a:pPr lvl="1"/>
            <a:r>
              <a:rPr lang="en-US" dirty="0"/>
              <a:t>Pipe Utilization</a:t>
            </a:r>
          </a:p>
          <a:p>
            <a:pPr lvl="1"/>
            <a:r>
              <a:rPr lang="en-US" dirty="0"/>
              <a:t>Memory Statistics</a:t>
            </a:r>
          </a:p>
          <a:p>
            <a:r>
              <a:rPr lang="en-US" dirty="0"/>
              <a:t>Along with “CUDA Source View”, include assembly/PTX instructions</a:t>
            </a:r>
          </a:p>
          <a:p>
            <a:pPr lvl="1"/>
            <a:r>
              <a:rPr lang="en-US" dirty="0"/>
              <a:t>Add </a:t>
            </a:r>
            <a:r>
              <a:rPr lang="en-US" dirty="0">
                <a:latin typeface="Consolas" panose="020B0609020204030204" pitchFamily="49" charset="0"/>
              </a:rPr>
              <a:t>–</a:t>
            </a:r>
            <a:r>
              <a:rPr lang="en-US" dirty="0" err="1">
                <a:latin typeface="Consolas" panose="020B0609020204030204" pitchFamily="49" charset="0"/>
              </a:rPr>
              <a:t>lineinfo</a:t>
            </a:r>
            <a:r>
              <a:rPr lang="en-US" dirty="0"/>
              <a:t> flag for source code 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9A669D-FE4C-4E99-9163-E60DE6F3B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</a:t>
            </a:r>
          </a:p>
        </p:txBody>
      </p:sp>
    </p:spTree>
    <p:extLst>
      <p:ext uri="{BB962C8B-B14F-4D97-AF65-F5344CB8AC3E}">
        <p14:creationId xmlns:p14="http://schemas.microsoft.com/office/powerpoint/2010/main" val="212822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1A8677-E882-4485-97B3-53E257037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7075B4-EB56-4CAF-BB80-B043E5FF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30D777-5F5E-4602-8836-27886C5C4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5636"/>
            <a:ext cx="10515600" cy="549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4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55B215-2B89-49BC-950E-B9B99D45B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0229AD-49FB-4DD1-A056-BE88382FE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Launches – Branch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F7306-FA0B-4CC1-8420-2F40AA2C6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1350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987296-368F-445E-829C-7F93AE35B162}"/>
              </a:ext>
            </a:extLst>
          </p:cNvPr>
          <p:cNvSpPr/>
          <p:nvPr/>
        </p:nvSpPr>
        <p:spPr>
          <a:xfrm>
            <a:off x="576942" y="6491061"/>
            <a:ext cx="1161505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hlinkClick r:id="rId3"/>
              </a:rPr>
              <a:t>https://docs.nvidia.com/nsight-visual-studio-edition/5.6/Nsight_Visual_Studio_Edition_User_Guide.htm#Analysis/Report/CudaExperiments/KernelLevel/BranchStatistics.htm%3FTocPath%3DAnalysis%2520Tools%7CCUDA%2520Experiments%7CKernel-Level%2520Experiments%7C_____6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401324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15E280-5CDE-43EB-B67D-1411E2103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9104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you completed the transpose kernels – Awesome!</a:t>
            </a:r>
          </a:p>
          <a:p>
            <a:r>
              <a:rPr lang="en-US" dirty="0"/>
              <a:t>If you did not, no problem – but ask questions if you have.</a:t>
            </a:r>
          </a:p>
          <a:p>
            <a:endParaRPr lang="en-US" dirty="0"/>
          </a:p>
          <a:p>
            <a:r>
              <a:rPr lang="en-US" dirty="0"/>
              <a:t>How many checked the </a:t>
            </a:r>
            <a:r>
              <a:rPr lang="en-US" b="1" dirty="0">
                <a:latin typeface="Consolas" panose="020B0609020204030204" pitchFamily="49" charset="0"/>
              </a:rPr>
              <a:t>solution</a:t>
            </a:r>
            <a:r>
              <a:rPr lang="en-US" dirty="0"/>
              <a:t> branch in Debugging Lab?</a:t>
            </a:r>
          </a:p>
          <a:p>
            <a:endParaRPr lang="en-US" dirty="0"/>
          </a:p>
          <a:p>
            <a:r>
              <a:rPr lang="en-US" dirty="0"/>
              <a:t>Either way, pull the latest master.</a:t>
            </a:r>
          </a:p>
          <a:p>
            <a:pPr lvl="1"/>
            <a:r>
              <a:rPr lang="en-US" dirty="0"/>
              <a:t>It is updated with the Transpose kernels solutions.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7FFA853-AC6E-4FB9-985A-A54518210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Lab Starter Code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7D11CF-590F-4222-B4C5-41DC6D6C0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5"/>
          <a:stretch/>
        </p:blipFill>
        <p:spPr>
          <a:xfrm>
            <a:off x="8790709" y="1545734"/>
            <a:ext cx="3330286" cy="415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5284AC-CCAB-4401-BBAA-2E6E8FD2D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8A427E-BC98-41B1-A0C5-7FD230AF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Launches – Achieved FLOPS/IOPS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6F10D-C3E4-4E95-A434-B44639ABB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1319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B852EF5-96C5-4156-9BC8-B4BC0540695B}"/>
              </a:ext>
            </a:extLst>
          </p:cNvPr>
          <p:cNvSpPr/>
          <p:nvPr/>
        </p:nvSpPr>
        <p:spPr>
          <a:xfrm>
            <a:off x="0" y="6442502"/>
            <a:ext cx="121920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https://docs.nvidia.com/nsight-visual-studio-edition/5.6/Nsight_Visual_Studio_Edition_User_Guide.htm#Analysis/Report/CudaExperiments/KernelLevel/AchievedFlops.htm%3FTocPath%3DAnalysis%2520Tools%7CCUDA%2520Experiments%7CKernel-Level%2520Experiments%7C_____2</a:t>
            </a:r>
          </a:p>
          <a:p>
            <a:endParaRPr lang="en-US" sz="700" dirty="0"/>
          </a:p>
          <a:p>
            <a:r>
              <a:rPr lang="en-US" sz="700" dirty="0"/>
              <a:t>https://docs.nvidia.com/nsight-visual-studio-edition/5.6/Nsight_Visual_Studio_Edition_User_Guide.htm#Analysis/Report/CudaExperiments/KernelLevel/AchievedIops.htm%3FTocPath%3DAnalysis%2520Tools%7CCUDA%2520Experiments%7CKernel-Level%2520Experiments%7C_____3</a:t>
            </a:r>
          </a:p>
        </p:txBody>
      </p:sp>
    </p:spTree>
    <p:extLst>
      <p:ext uri="{BB962C8B-B14F-4D97-AF65-F5344CB8AC3E}">
        <p14:creationId xmlns:p14="http://schemas.microsoft.com/office/powerpoint/2010/main" val="166910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5284AC-CCAB-4401-BBAA-2E6E8FD2D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8A427E-BC98-41B1-A0C5-7FD230AF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Launches – Pipe Utilization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23105E-A165-4902-BC35-93D87D3BE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1468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324144-8ED4-4AD0-B026-B0B83770C014}"/>
              </a:ext>
            </a:extLst>
          </p:cNvPr>
          <p:cNvSpPr/>
          <p:nvPr/>
        </p:nvSpPr>
        <p:spPr>
          <a:xfrm>
            <a:off x="0" y="6492875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https://docs.nvidia.com/nsight-visual-studio-edition/5.6/Nsight_Visual_Studio_Edition_User_Guide.htm#Analysis/Report/CudaExperiments/KernelLevel/PipeUtilization.htm%3FTocPath%3DAnalysis%2520Tools%7CCUDA%2520Experiments%7CKernel-Level%2520Experiments%7C_____8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7628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5284AC-CCAB-4401-BBAA-2E6E8FD2D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8A427E-BC98-41B1-A0C5-7FD230AF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Launches – Memory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7DE0F2-136C-4DE3-9317-1BD93AE96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5625"/>
            <a:ext cx="12192000" cy="412150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AE98F6-4E3B-47C9-92C7-93963BDAB3DE}"/>
              </a:ext>
            </a:extLst>
          </p:cNvPr>
          <p:cNvSpPr/>
          <p:nvPr/>
        </p:nvSpPr>
        <p:spPr>
          <a:xfrm>
            <a:off x="1839685" y="5718534"/>
            <a:ext cx="2601687" cy="323528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1D51D0-0B20-4D4F-92F5-F6DD06C92603}"/>
              </a:ext>
            </a:extLst>
          </p:cNvPr>
          <p:cNvSpPr/>
          <p:nvPr/>
        </p:nvSpPr>
        <p:spPr>
          <a:xfrm>
            <a:off x="685800" y="6492875"/>
            <a:ext cx="108204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https://docs.nvidia.com/nsight-visual-studio-edition/5.6/Nsight_Visual_Studio_Edition_User_Guide.htm#Analysis/Report/CudaExperiments/KernelLevel/MemoryStatistics.htm%3FTocPath%3DAnalysis%2520Tools%7CCUDA%2520Experiments%7CKernel-Level%2520Experiments%7CMemory%2520Statistics%7C_____0</a:t>
            </a:r>
          </a:p>
        </p:txBody>
      </p:sp>
    </p:spTree>
    <p:extLst>
      <p:ext uri="{BB962C8B-B14F-4D97-AF65-F5344CB8AC3E}">
        <p14:creationId xmlns:p14="http://schemas.microsoft.com/office/powerpoint/2010/main" val="349353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DA15BFE-ECA0-45B0-8A8B-1AA6994A9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8E4EA-3EE5-4D7A-9516-79A523AE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7DF0C0-8E22-4111-9465-3CF130133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41" y="1430053"/>
            <a:ext cx="10037518" cy="542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8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DA15BFE-ECA0-45B0-8A8B-1AA6994A9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8E4EA-3EE5-4D7A-9516-79A523AE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7DF0C0-8E22-4111-9465-3CF130133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41" y="1430053"/>
            <a:ext cx="10037518" cy="54279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9F3098-096F-4F35-9016-486DD03BA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028" y="1205618"/>
            <a:ext cx="5603436" cy="444676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46F28E-9AA0-484D-BD9C-C42DE7B2C271}"/>
              </a:ext>
            </a:extLst>
          </p:cNvPr>
          <p:cNvCxnSpPr>
            <a:cxnSpLocks/>
          </p:cNvCxnSpPr>
          <p:nvPr/>
        </p:nvCxnSpPr>
        <p:spPr>
          <a:xfrm>
            <a:off x="2449286" y="2950029"/>
            <a:ext cx="302622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9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DA15BFE-ECA0-45B0-8A8B-1AA6994A9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8E4EA-3EE5-4D7A-9516-79A523AE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7DF0C0-8E22-4111-9465-3CF130133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41" y="1430053"/>
            <a:ext cx="10037518" cy="54279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9F3098-096F-4F35-9016-486DD03BA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028" y="1205618"/>
            <a:ext cx="5603436" cy="444676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46F28E-9AA0-484D-BD9C-C42DE7B2C271}"/>
              </a:ext>
            </a:extLst>
          </p:cNvPr>
          <p:cNvCxnSpPr>
            <a:cxnSpLocks/>
          </p:cNvCxnSpPr>
          <p:nvPr/>
        </p:nvCxnSpPr>
        <p:spPr>
          <a:xfrm>
            <a:off x="2449286" y="2950029"/>
            <a:ext cx="302622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Image result for what meme">
            <a:extLst>
              <a:ext uri="{FF2B5EF4-FFF2-40B4-BE49-F238E27FC236}">
                <a16:creationId xmlns:a16="http://schemas.microsoft.com/office/drawing/2014/main" id="{7577DC6D-7EC3-47D3-86A8-D11EFA192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2743" y="682625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822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F623E6-F22A-4B8A-B5EC-30989E7FA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847318"/>
          </a:xfrm>
        </p:spPr>
        <p:txBody>
          <a:bodyPr>
            <a:normAutofit/>
          </a:bodyPr>
          <a:lstStyle/>
          <a:p>
            <a:r>
              <a:rPr lang="en-US" dirty="0"/>
              <a:t>Release configuration does not include source code in .exe</a:t>
            </a:r>
          </a:p>
          <a:p>
            <a:pPr lvl="1"/>
            <a:r>
              <a:rPr lang="en-US" dirty="0"/>
              <a:t>Need to enable the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-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lineinfo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compile option</a:t>
            </a:r>
          </a:p>
          <a:p>
            <a:pPr lvl="1"/>
            <a:r>
              <a:rPr lang="en-US" dirty="0"/>
              <a:t>Note: Also a security issue, anyone can reverse engineer your code</a:t>
            </a:r>
          </a:p>
          <a:p>
            <a:r>
              <a:rPr lang="en-US" dirty="0"/>
              <a:t>For pure Visual Studio Projects:</a:t>
            </a:r>
          </a:p>
          <a:p>
            <a:pPr lvl="1"/>
            <a:r>
              <a:rPr lang="en-US" dirty="0"/>
              <a:t>Project Properties page -&gt; </a:t>
            </a:r>
            <a:r>
              <a:rPr lang="en-US" b="1" dirty="0"/>
              <a:t>CUDA/C++</a:t>
            </a:r>
            <a:r>
              <a:rPr lang="en-US" dirty="0"/>
              <a:t> &gt; </a:t>
            </a:r>
            <a:r>
              <a:rPr lang="en-US" b="1" dirty="0"/>
              <a:t>Device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For the field </a:t>
            </a:r>
            <a:r>
              <a:rPr lang="en-US" b="1" dirty="0"/>
              <a:t>Generate Line Number Information</a:t>
            </a:r>
            <a:r>
              <a:rPr lang="en-US" dirty="0"/>
              <a:t>, the default setting is No. Change to </a:t>
            </a:r>
            <a:r>
              <a:rPr lang="en-US" b="1" dirty="0">
                <a:solidFill>
                  <a:srgbClr val="FF0000"/>
                </a:solidFill>
              </a:rPr>
              <a:t>Yes (-</a:t>
            </a:r>
            <a:r>
              <a:rPr lang="en-US" b="1" dirty="0" err="1">
                <a:solidFill>
                  <a:srgbClr val="FF0000"/>
                </a:solidFill>
              </a:rPr>
              <a:t>lineinfo</a:t>
            </a:r>
            <a:r>
              <a:rPr lang="en-US" b="1" dirty="0">
                <a:solidFill>
                  <a:srgbClr val="FF0000"/>
                </a:solidFill>
              </a:rPr>
              <a:t>)</a:t>
            </a:r>
            <a:r>
              <a:rPr lang="en-US" dirty="0"/>
              <a:t>. Then click </a:t>
            </a:r>
            <a:r>
              <a:rPr lang="en-US" b="1" dirty="0"/>
              <a:t>OK</a:t>
            </a:r>
            <a:r>
              <a:rPr lang="en-US" dirty="0"/>
              <a:t>.</a:t>
            </a:r>
          </a:p>
          <a:p>
            <a:r>
              <a:rPr lang="en-US" dirty="0"/>
              <a:t>For </a:t>
            </a:r>
            <a:r>
              <a:rPr lang="en-US" dirty="0" err="1"/>
              <a:t>CMake</a:t>
            </a:r>
            <a:r>
              <a:rPr lang="en-US" dirty="0"/>
              <a:t> / Performance Lab, change line 39 of Cmakelists.txt</a:t>
            </a:r>
          </a:p>
          <a:p>
            <a:pPr lvl="1"/>
            <a:r>
              <a:rPr lang="en-US" b="1" dirty="0">
                <a:latin typeface="Consolas" panose="020B0609020204030204" pitchFamily="49" charset="0"/>
              </a:rPr>
              <a:t>LIST(APPEND CUDA_NVCC_FLAGS ${CUDA_GENERATE_CODE})</a:t>
            </a:r>
            <a:r>
              <a:rPr lang="en-US" dirty="0">
                <a:latin typeface="Consolas" panose="020B0609020204030204" pitchFamily="49" charset="0"/>
              </a:rPr>
              <a:t> to </a:t>
            </a:r>
            <a:r>
              <a:rPr lang="en-US" b="1" dirty="0">
                <a:latin typeface="Consolas" panose="020B0609020204030204" pitchFamily="49" charset="0"/>
              </a:rPr>
              <a:t>LIST(APPEND CUDA_NVCC_FLAGS ${CUDA_GENERATE_CODE}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-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lineinfo</a:t>
            </a:r>
            <a:r>
              <a:rPr lang="en-US" b="1" dirty="0">
                <a:latin typeface="Consolas" panose="020B0609020204030204" pitchFamily="49" charset="0"/>
              </a:rPr>
              <a:t>)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92100-088E-48A1-B3B2-93F6B88A5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1A670C-70E3-4DEF-9BA9-F94E799B9DE8}"/>
              </a:ext>
            </a:extLst>
          </p:cNvPr>
          <p:cNvSpPr/>
          <p:nvPr/>
        </p:nvSpPr>
        <p:spPr>
          <a:xfrm>
            <a:off x="0" y="6581001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2"/>
              </a:rPr>
              <a:t>https://docs.nvidia.com/nsight-visual-studio-edition/5.6/Nsight_Visual_Studio_Edition_User_Guide.htm#Analysis_Source_Code_Correlation.htm?Highlight=lineinfo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13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E103FC-6FE6-4DCA-80A7-0C4FF1705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D3595C-386A-4BA6-A70F-DAE5092D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40574-FE8C-4505-8E94-EEB7D3FFA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813" y="1280495"/>
            <a:ext cx="9394373" cy="50899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D2F85A-A1F1-4A2C-AF16-A16A1B7D8E31}"/>
              </a:ext>
            </a:extLst>
          </p:cNvPr>
          <p:cNvSpPr/>
          <p:nvPr/>
        </p:nvSpPr>
        <p:spPr>
          <a:xfrm>
            <a:off x="-1" y="6519446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https://docs.nvidia.com/nsight-visual-studio-edition/5.6/Nsight_Visual_Studio_Edition_User_Guide.htm#Analysis/Report/CudaExperiments/Source_Level_Experiments.htm%3FTocPath%3DAnalysis%2520Tools%7CCUDA%2520Experiments%7CSource-Level%2520Experiments%7C_____0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31447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E103FC-6FE6-4DCA-80A7-0C4FF1705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D3595C-386A-4BA6-A70F-DAE5092D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40574-FE8C-4505-8E94-EEB7D3FFA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813" y="1280495"/>
            <a:ext cx="9394373" cy="50899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D2F85A-A1F1-4A2C-AF16-A16A1B7D8E31}"/>
              </a:ext>
            </a:extLst>
          </p:cNvPr>
          <p:cNvSpPr/>
          <p:nvPr/>
        </p:nvSpPr>
        <p:spPr>
          <a:xfrm>
            <a:off x="-1" y="6519446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https://docs.nvidia.com/nsight-visual-studio-edition/5.6/Nsight_Visual_Studio_Edition_User_Guide.htm#Analysis/Report/CudaExperiments/Source_Level_Experiments.htm%3FTocPath%3DAnalysis%2520Tools%7CCUDA%2520Experiments%7CSource-Level%2520Experiments%7C_____0</a:t>
            </a:r>
            <a:endParaRPr lang="en-US" sz="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C4DA66-03BB-4EC6-B3DF-DAFD97E5B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" t="20940" r="73638" b="32035"/>
          <a:stretch/>
        </p:blipFill>
        <p:spPr>
          <a:xfrm>
            <a:off x="5621282" y="848859"/>
            <a:ext cx="5452211" cy="532810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F4856F-AD24-4695-9C34-828876A60AF1}"/>
              </a:ext>
            </a:extLst>
          </p:cNvPr>
          <p:cNvCxnSpPr>
            <a:cxnSpLocks/>
          </p:cNvCxnSpPr>
          <p:nvPr/>
        </p:nvCxnSpPr>
        <p:spPr>
          <a:xfrm>
            <a:off x="2595054" y="3102429"/>
            <a:ext cx="302622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Image result for yes kid meme">
            <a:extLst>
              <a:ext uri="{FF2B5EF4-FFF2-40B4-BE49-F238E27FC236}">
                <a16:creationId xmlns:a16="http://schemas.microsoft.com/office/drawing/2014/main" id="{A9FA27BC-9B5F-4381-977B-180664B26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5207" y="787609"/>
            <a:ext cx="26289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8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1A1D646-F6FE-446E-AC02-F4E28DBD3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Identifies instructions which do not execute for all threads in the warp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895393-5D35-47B6-9B0D-3F379CB6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Source View - Instruction 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4D37E5-D466-440C-89D2-A7A29D1F0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6408"/>
            <a:ext cx="12192000" cy="2724098"/>
          </a:xfrm>
          <a:prstGeom prst="rect">
            <a:avLst/>
          </a:prstGeom>
        </p:spPr>
      </p:pic>
      <p:sp>
        <p:nvSpPr>
          <p:cNvPr id="5" name="Callout: Line 4">
            <a:extLst>
              <a:ext uri="{FF2B5EF4-FFF2-40B4-BE49-F238E27FC236}">
                <a16:creationId xmlns:a16="http://schemas.microsoft.com/office/drawing/2014/main" id="{B473E016-CD3B-4F2E-9262-A4788BF3DB44}"/>
              </a:ext>
            </a:extLst>
          </p:cNvPr>
          <p:cNvSpPr/>
          <p:nvPr/>
        </p:nvSpPr>
        <p:spPr>
          <a:xfrm>
            <a:off x="7998032" y="6175848"/>
            <a:ext cx="3881004" cy="388257"/>
          </a:xfrm>
          <a:prstGeom prst="borderCallout1">
            <a:avLst>
              <a:gd name="adj1" fmla="val 18750"/>
              <a:gd name="adj2" fmla="val -8333"/>
              <a:gd name="adj3" fmla="val -296526"/>
              <a:gd name="adj4" fmla="val -91989"/>
            </a:avLst>
          </a:prstGeom>
          <a:ln w="28575"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Hyperlinks to source code lines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0A722E3-406D-4FCA-B280-D6D10FAE4A58}"/>
              </a:ext>
            </a:extLst>
          </p:cNvPr>
          <p:cNvSpPr/>
          <p:nvPr/>
        </p:nvSpPr>
        <p:spPr>
          <a:xfrm>
            <a:off x="3679371" y="3587802"/>
            <a:ext cx="718458" cy="2724097"/>
          </a:xfrm>
          <a:prstGeom prst="ellipse">
            <a:avLst/>
          </a:prstGeom>
          <a:noFill/>
          <a:ln w="38100">
            <a:solidFill>
              <a:srgbClr val="FFBC02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EA0061-7101-42B3-AF26-3F2291C51D3C}"/>
              </a:ext>
            </a:extLst>
          </p:cNvPr>
          <p:cNvSpPr/>
          <p:nvPr/>
        </p:nvSpPr>
        <p:spPr>
          <a:xfrm>
            <a:off x="0" y="6519446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https://docs.nvidia.com/nsight-visual-studio-edition/5.6/Nsight_Visual_Studio_Edition_User_Guide.htm#Analysis/Report/CudaExperiments/SourceLevel/InstructionCount.htm%3FTocPath%3DAnalysis%2520Tools%7CCUDA%2520Experiments%7CSource-Level%2520Experiments%7C_____2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10743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A2CE7C-211D-48BF-A15B-D26AB814A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605720"/>
          </a:xfrm>
          <a:prstGeom prst="rect">
            <a:avLst/>
          </a:prstGeom>
          <a:noFill/>
        </p:spPr>
      </p:pic>
      <p:sp>
        <p:nvSpPr>
          <p:cNvPr id="698" name="Shape 698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Nsight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Profiler</a:t>
            </a:r>
            <a:endParaRPr lang="en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4EBB9D-D646-4987-9E7A-DCECAFA0E7AE}"/>
              </a:ext>
            </a:extLst>
          </p:cNvPr>
          <p:cNvSpPr/>
          <p:nvPr/>
        </p:nvSpPr>
        <p:spPr>
          <a:xfrm>
            <a:off x="0" y="659639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hlinkClick r:id="rId4"/>
              </a:rPr>
              <a:t>https://docs.nvidia.com/nsight-visual-studio-edition/Nsight_Visual_Studio_Edition_User_Guide.htm#Analysis_Tools_Overview.htm%3FTocPath%3DAnalysis%2520Tools%7C_____0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72971562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45AF1A-ACB0-4600-BCB8-2F64AC1B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20" y="1434760"/>
            <a:ext cx="10515600" cy="4351338"/>
          </a:xfrm>
        </p:spPr>
        <p:txBody>
          <a:bodyPr/>
          <a:lstStyle/>
          <a:p>
            <a:r>
              <a:rPr lang="en-US" dirty="0"/>
              <a:t>Finds branch-able instructions then count how many times each branch: </a:t>
            </a:r>
          </a:p>
          <a:p>
            <a:pPr lvl="1"/>
            <a:r>
              <a:rPr lang="en-US" dirty="0"/>
              <a:t>was taken by any threads in the warp</a:t>
            </a:r>
          </a:p>
          <a:p>
            <a:pPr lvl="1"/>
            <a:r>
              <a:rPr lang="en-US" dirty="0"/>
              <a:t>not taken by any threads in the warp</a:t>
            </a:r>
          </a:p>
          <a:p>
            <a:pPr lvl="1"/>
            <a:r>
              <a:rPr lang="en-US" dirty="0"/>
              <a:t>diverged (some threads branched and some did not).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62E8AF-A96C-43FE-8F50-FF413B6CD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25200" cy="1325563"/>
          </a:xfrm>
        </p:spPr>
        <p:txBody>
          <a:bodyPr>
            <a:normAutofit/>
          </a:bodyPr>
          <a:lstStyle/>
          <a:p>
            <a:r>
              <a:rPr lang="en-US" dirty="0"/>
              <a:t>CUDA Source View – Divergent Branch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773A1A-7A5F-4AE1-9560-192CB0A51C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35"/>
          <a:stretch/>
        </p:blipFill>
        <p:spPr>
          <a:xfrm>
            <a:off x="0" y="3547269"/>
            <a:ext cx="12185240" cy="29456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7104D13-FE98-42FE-831E-6C0BFABBE06A}"/>
              </a:ext>
            </a:extLst>
          </p:cNvPr>
          <p:cNvSpPr/>
          <p:nvPr/>
        </p:nvSpPr>
        <p:spPr>
          <a:xfrm>
            <a:off x="304800" y="6492875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>
                <a:hlinkClick r:id="rId3"/>
              </a:rPr>
              <a:t>https://docs.nvidia.com/nsight-visual-studio-edition/5.6/Nsight_Visual_Studio_Edition_User_Guide.htm#Analysis/Report/CudaExperiments/SourceLevel/DivergentBranch.htm%3FTocPath%3DAnalysis%2520Tools%7CCUDA%2520Experiments%7CSource-Level%2520Experiments%7C_____1</a:t>
            </a:r>
            <a:endParaRPr lang="en-US" sz="800" dirty="0"/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9BEEA165-C96B-4760-8F68-4D8F6DF9CDA9}"/>
              </a:ext>
            </a:extLst>
          </p:cNvPr>
          <p:cNvSpPr/>
          <p:nvPr/>
        </p:nvSpPr>
        <p:spPr>
          <a:xfrm>
            <a:off x="7975602" y="5786098"/>
            <a:ext cx="3881004" cy="629475"/>
          </a:xfrm>
          <a:prstGeom prst="borderCallout1">
            <a:avLst>
              <a:gd name="adj1" fmla="val 18750"/>
              <a:gd name="adj2" fmla="val -8333"/>
              <a:gd name="adj3" fmla="val -180786"/>
              <a:gd name="adj4" fmla="val -86941"/>
            </a:avLst>
          </a:prstGeom>
          <a:ln w="28575"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Hyperlinks to source code of </a:t>
            </a:r>
            <a:r>
              <a:rPr lang="en-US" b="1" dirty="0" err="1"/>
              <a:t>branchable</a:t>
            </a:r>
            <a:r>
              <a:rPr lang="en-US" b="1" dirty="0"/>
              <a:t> code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2EF1545-DA2A-43B2-83E7-D061683E6C39}"/>
              </a:ext>
            </a:extLst>
          </p:cNvPr>
          <p:cNvSpPr/>
          <p:nvPr/>
        </p:nvSpPr>
        <p:spPr>
          <a:xfrm>
            <a:off x="3918857" y="3803197"/>
            <a:ext cx="718458" cy="1240971"/>
          </a:xfrm>
          <a:prstGeom prst="ellipse">
            <a:avLst/>
          </a:prstGeom>
          <a:noFill/>
          <a:ln w="38100">
            <a:solidFill>
              <a:srgbClr val="FFBC02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8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696841-4919-40D0-95B6-E20C86CE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Detailed statistics for memory transactions</a:t>
            </a:r>
          </a:p>
          <a:p>
            <a:pPr lvl="1"/>
            <a:r>
              <a:rPr lang="en-US" sz="1800" dirty="0">
                <a:solidFill>
                  <a:srgbClr val="002060"/>
                </a:solidFill>
              </a:rPr>
              <a:t>Distribution of executed L1 memory transactions per instruction executed. Bins with a non-zero count have gray bars, and the highest bin has a red bar. </a:t>
            </a:r>
            <a:r>
              <a:rPr lang="en-US" sz="1800" b="1" dirty="0">
                <a:solidFill>
                  <a:srgbClr val="002060"/>
                </a:solidFill>
              </a:rPr>
              <a:t>A good histogram has only counts in the lower bins</a:t>
            </a:r>
            <a:r>
              <a:rPr lang="en-US" sz="1800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7E524-0217-4297-8128-7337FF617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CUDA Source View – Memory </a:t>
            </a:r>
            <a:r>
              <a:rPr lang="en-US" dirty="0" err="1"/>
              <a:t>Tranx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7DAF3E-D525-4170-8B58-98EB52BC9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8427"/>
            <a:ext cx="12055608" cy="32410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98F543-07E2-42B1-BECF-08A3BB68A471}"/>
              </a:ext>
            </a:extLst>
          </p:cNvPr>
          <p:cNvSpPr/>
          <p:nvPr/>
        </p:nvSpPr>
        <p:spPr>
          <a:xfrm>
            <a:off x="-68196" y="6519446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https://docs.nvidia.com/nsight-visual-studio-edition/5.6/Nsight_Visual_Studio_Edition_User_Guide.htm#Analysis/Report/CudaExperiments/SourceLevel/MemoryTransactions.htm%3FTocPath%3DAnalysis%2520Tools%7CCUDA%2520Experiments%7CSource-Level%2520Experiments%7C_____3</a:t>
            </a:r>
            <a:endParaRPr lang="en-US" sz="800" dirty="0"/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1C9416B6-3F28-497A-AD3F-8B5CA569E4BC}"/>
              </a:ext>
            </a:extLst>
          </p:cNvPr>
          <p:cNvSpPr/>
          <p:nvPr/>
        </p:nvSpPr>
        <p:spPr>
          <a:xfrm>
            <a:off x="7975602" y="5786098"/>
            <a:ext cx="3881004" cy="629475"/>
          </a:xfrm>
          <a:prstGeom prst="borderCallout1">
            <a:avLst>
              <a:gd name="adj1" fmla="val 18750"/>
              <a:gd name="adj2" fmla="val -8333"/>
              <a:gd name="adj3" fmla="val -180786"/>
              <a:gd name="adj4" fmla="val -86941"/>
            </a:avLst>
          </a:prstGeom>
          <a:ln w="28575"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Hyperlinks to source code of </a:t>
            </a:r>
            <a:r>
              <a:rPr lang="en-US" b="1" dirty="0" err="1"/>
              <a:t>branchable</a:t>
            </a:r>
            <a:r>
              <a:rPr lang="en-US" b="1" dirty="0"/>
              <a:t> code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9D93CD-5907-4434-9197-077FBD41CE64}"/>
              </a:ext>
            </a:extLst>
          </p:cNvPr>
          <p:cNvSpPr/>
          <p:nvPr/>
        </p:nvSpPr>
        <p:spPr>
          <a:xfrm>
            <a:off x="3744685" y="3520168"/>
            <a:ext cx="718458" cy="1240971"/>
          </a:xfrm>
          <a:prstGeom prst="ellipse">
            <a:avLst/>
          </a:prstGeom>
          <a:noFill/>
          <a:ln w="38100">
            <a:solidFill>
              <a:srgbClr val="FFBC02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10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DA8A04-82BE-4C4D-B293-C68CED86B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86" y="261610"/>
            <a:ext cx="11560628" cy="6271295"/>
          </a:xfrm>
          <a:prstGeom prst="rect">
            <a:avLst/>
          </a:prstGeom>
        </p:spPr>
      </p:pic>
      <p:sp>
        <p:nvSpPr>
          <p:cNvPr id="698" name="Shape 698"/>
          <p:cNvSpPr txBox="1">
            <a:spLocks noGrp="1"/>
          </p:cNvSpPr>
          <p:nvPr>
            <p:ph type="ctrTitle"/>
          </p:nvPr>
        </p:nvSpPr>
        <p:spPr>
          <a:xfrm>
            <a:off x="1524000" y="912610"/>
            <a:ext cx="9144000" cy="2930047"/>
          </a:xfrm>
        </p:spPr>
        <p:txBody>
          <a:bodyPr/>
          <a:lstStyle/>
          <a:p>
            <a:pPr lvl="0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 Profiler</a:t>
            </a:r>
            <a:endParaRPr lang="en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4EBB9D-D646-4987-9E7A-DCECAFA0E7AE}"/>
              </a:ext>
            </a:extLst>
          </p:cNvPr>
          <p:cNvSpPr/>
          <p:nvPr/>
        </p:nvSpPr>
        <p:spPr>
          <a:xfrm>
            <a:off x="0" y="659639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hlinkClick r:id="rId4"/>
              </a:rPr>
              <a:t>https://docs.nvidia.com/cuda/archive/9.2/profiler-users-guide/index.html#visual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32530658"/>
      </p:ext>
    </p:extLst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1DEE49-5DF9-4478-9036-C8AEF1D1D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Allows you to visualize and optimize the performance of your application.</a:t>
            </a:r>
          </a:p>
          <a:p>
            <a:r>
              <a:rPr lang="en-US" dirty="0"/>
              <a:t>Primary tool is the timeline.</a:t>
            </a:r>
          </a:p>
          <a:p>
            <a:r>
              <a:rPr lang="en-US" dirty="0"/>
              <a:t>Detect potential performance bottlenecks.</a:t>
            </a:r>
          </a:p>
          <a:p>
            <a:pPr lvl="1"/>
            <a:r>
              <a:rPr lang="en-US" dirty="0"/>
              <a:t>Also suggests how to take action to eliminate or reduce those bottlenecks.</a:t>
            </a:r>
          </a:p>
          <a:p>
            <a:r>
              <a:rPr lang="en-US" dirty="0"/>
              <a:t>Standalone application and available on Linux.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31E529-93B4-47EF-8164-5AE32CA7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Profiler</a:t>
            </a:r>
          </a:p>
        </p:txBody>
      </p:sp>
    </p:spTree>
    <p:extLst>
      <p:ext uri="{BB962C8B-B14F-4D97-AF65-F5344CB8AC3E}">
        <p14:creationId xmlns:p14="http://schemas.microsoft.com/office/powerpoint/2010/main" val="105311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7F664B-BA45-4E27-AC6E-A888C46DF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4484" cy="4351338"/>
          </a:xfrm>
        </p:spPr>
        <p:txBody>
          <a:bodyPr/>
          <a:lstStyle/>
          <a:p>
            <a:r>
              <a:rPr lang="en-US" dirty="0"/>
              <a:t>Specify executable</a:t>
            </a:r>
          </a:p>
          <a:p>
            <a:r>
              <a:rPr lang="en-US" dirty="0"/>
              <a:t>Also allows specifying</a:t>
            </a:r>
          </a:p>
          <a:p>
            <a:pPr lvl="1"/>
            <a:r>
              <a:rPr lang="en-US" dirty="0"/>
              <a:t>Working directory</a:t>
            </a:r>
          </a:p>
          <a:p>
            <a:pPr lvl="1"/>
            <a:r>
              <a:rPr lang="en-US" dirty="0"/>
              <a:t>CLI arguments</a:t>
            </a:r>
          </a:p>
          <a:p>
            <a:pPr lvl="1"/>
            <a:r>
              <a:rPr lang="en-US" dirty="0"/>
              <a:t>Custom environment variables</a:t>
            </a:r>
          </a:p>
          <a:p>
            <a:r>
              <a:rPr lang="en-US" dirty="0"/>
              <a:t>Click Next, use the default options</a:t>
            </a:r>
          </a:p>
          <a:p>
            <a:r>
              <a:rPr lang="en-US" dirty="0"/>
              <a:t>Click finish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D4EB8F-212A-4FF6-BD3E-C60318DA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the Profiler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C5369C-F5CC-45A7-A066-88491AD10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684" y="1409660"/>
            <a:ext cx="5629316" cy="54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5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A94A59-9D00-41E5-84E7-F872C1BEA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E1D8C6-91E7-41F1-8EF3-487E30EB1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FDED7-CF57-4505-9698-FF09B05F3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343" y="1448861"/>
            <a:ext cx="9971314" cy="540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2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A70C09F-2F17-4A0A-AC25-D05FAE8F2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4000" cy="4351338"/>
          </a:xfrm>
        </p:spPr>
        <p:txBody>
          <a:bodyPr/>
          <a:lstStyle/>
          <a:p>
            <a:r>
              <a:rPr lang="en-US" dirty="0"/>
              <a:t>Profiler examines the application and gives suggestions on what can be improved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2C859F-B67D-4542-B5BE-63C46ABC2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1D296-CAF3-4962-8795-7B0946378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211" y="809532"/>
            <a:ext cx="5459360" cy="52389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EC4E88-3ED8-442B-8770-FEB49A15DBE9}"/>
              </a:ext>
            </a:extLst>
          </p:cNvPr>
          <p:cNvSpPr/>
          <p:nvPr/>
        </p:nvSpPr>
        <p:spPr>
          <a:xfrm>
            <a:off x="838199" y="6183404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https://docs.nvidia.com/cuda/archive/9.2/profiler-users-guide/index.html#analysis-view</a:t>
            </a:r>
          </a:p>
        </p:txBody>
      </p:sp>
    </p:spTree>
    <p:extLst>
      <p:ext uri="{BB962C8B-B14F-4D97-AF65-F5344CB8AC3E}">
        <p14:creationId xmlns:p14="http://schemas.microsoft.com/office/powerpoint/2010/main" val="232310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D7410-A41E-43B1-A942-DC97E7012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F14841-ECBF-4F60-8BA4-E34EB6C57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Examine GPU Usage -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8DDC9-259E-4581-82F4-831B3058E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56" y="1484583"/>
            <a:ext cx="11469573" cy="537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5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16EBC2-6A15-414F-BAC8-0B55F82B1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GPU Usage, individual kernel can be analyzed.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E14E-63F1-4EDC-B079-4C6B10769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B675AF-1432-439E-8403-ED73B8FAB3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84"/>
          <a:stretch/>
        </p:blipFill>
        <p:spPr>
          <a:xfrm>
            <a:off x="-36368" y="2603088"/>
            <a:ext cx="12192000" cy="4254912"/>
          </a:xfrm>
          <a:prstGeom prst="rect">
            <a:avLst/>
          </a:prstGeom>
        </p:spPr>
      </p:pic>
      <p:sp>
        <p:nvSpPr>
          <p:cNvPr id="5" name="Callout: Line 4">
            <a:extLst>
              <a:ext uri="{FF2B5EF4-FFF2-40B4-BE49-F238E27FC236}">
                <a16:creationId xmlns:a16="http://schemas.microsoft.com/office/drawing/2014/main" id="{979EC1D4-F3BC-4CB2-A901-57A48B3D0029}"/>
              </a:ext>
            </a:extLst>
          </p:cNvPr>
          <p:cNvSpPr/>
          <p:nvPr/>
        </p:nvSpPr>
        <p:spPr>
          <a:xfrm>
            <a:off x="7148946" y="4826000"/>
            <a:ext cx="3881004" cy="1485900"/>
          </a:xfrm>
          <a:prstGeom prst="borderCallout1">
            <a:avLst>
              <a:gd name="adj1" fmla="val 18750"/>
              <a:gd name="adj2" fmla="val -8333"/>
              <a:gd name="adj3" fmla="val -24563"/>
              <a:gd name="adj4" fmla="val -98440"/>
            </a:avLst>
          </a:prstGeom>
          <a:ln w="28575"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Kernels with higher rank score (higher in the list)</a:t>
            </a:r>
          </a:p>
          <a:p>
            <a:pPr algn="ctr"/>
            <a:r>
              <a:rPr lang="en-US" b="1" dirty="0"/>
              <a:t>can be more optimized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E660185-32BE-4CC2-844A-177D0B5C04BA}"/>
              </a:ext>
            </a:extLst>
          </p:cNvPr>
          <p:cNvSpPr/>
          <p:nvPr/>
        </p:nvSpPr>
        <p:spPr>
          <a:xfrm>
            <a:off x="2966604" y="3288722"/>
            <a:ext cx="498764" cy="1278082"/>
          </a:xfrm>
          <a:prstGeom prst="ellipse">
            <a:avLst/>
          </a:prstGeom>
          <a:noFill/>
          <a:ln w="38100">
            <a:solidFill>
              <a:srgbClr val="FFBC02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3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87DD28-0E9C-46D8-A08B-66B5403BB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8803"/>
            <a:ext cx="12192000" cy="4329197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16EBC2-6A15-414F-BAC8-0B55F82B1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analysis produces compute and other 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E14E-63F1-4EDC-B079-4C6B10769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 Kernel Analysis - Results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979EC1D4-F3BC-4CB2-A901-57A48B3D0029}"/>
              </a:ext>
            </a:extLst>
          </p:cNvPr>
          <p:cNvSpPr/>
          <p:nvPr/>
        </p:nvSpPr>
        <p:spPr>
          <a:xfrm>
            <a:off x="3122468" y="6047509"/>
            <a:ext cx="3281795" cy="758536"/>
          </a:xfrm>
          <a:prstGeom prst="borderCallout1">
            <a:avLst>
              <a:gd name="adj1" fmla="val 18750"/>
              <a:gd name="adj2" fmla="val -8333"/>
              <a:gd name="adj3" fmla="val -109936"/>
              <a:gd name="adj4" fmla="val -33492"/>
            </a:avLst>
          </a:prstGeom>
          <a:ln w="28575"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Can run additional, more specific analysis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E660185-32BE-4CC2-844A-177D0B5C04BA}"/>
              </a:ext>
            </a:extLst>
          </p:cNvPr>
          <p:cNvSpPr/>
          <p:nvPr/>
        </p:nvSpPr>
        <p:spPr>
          <a:xfrm>
            <a:off x="140277" y="3938155"/>
            <a:ext cx="2919845" cy="1288472"/>
          </a:xfrm>
          <a:prstGeom prst="ellipse">
            <a:avLst/>
          </a:prstGeom>
          <a:noFill/>
          <a:ln w="38100">
            <a:solidFill>
              <a:srgbClr val="FFBC02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0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AE8564-6FDB-45FF-97EC-DABDECBB4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931727" cy="4351338"/>
          </a:xfrm>
        </p:spPr>
        <p:txBody>
          <a:bodyPr/>
          <a:lstStyle/>
          <a:p>
            <a:r>
              <a:rPr lang="en-US" dirty="0" err="1"/>
              <a:t>Nsight</a:t>
            </a:r>
            <a:r>
              <a:rPr lang="en-US" dirty="0"/>
              <a:t> -&gt; Start Performance Analysis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96D376-4962-427D-B841-2D5876B3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Nsight</a:t>
            </a:r>
            <a:r>
              <a:rPr lang="en-US" dirty="0"/>
              <a:t> Profiler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74D53D-D056-470E-8C1F-7AA76C78D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988" y="2457418"/>
            <a:ext cx="6472285" cy="44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3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9C9D34-7284-4DCD-BDEF-3FA6CBF6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13" y="1262115"/>
            <a:ext cx="10328174" cy="559588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85E14E-63F1-4EDC-B079-4C6B10769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Bandwidth Analysis - Results</a:t>
            </a:r>
          </a:p>
        </p:txBody>
      </p:sp>
    </p:spTree>
    <p:extLst>
      <p:ext uri="{BB962C8B-B14F-4D97-AF65-F5344CB8AC3E}">
        <p14:creationId xmlns:p14="http://schemas.microsoft.com/office/powerpoint/2010/main" val="82309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9C9D34-7284-4DCD-BDEF-3FA6CBF6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13" y="1262115"/>
            <a:ext cx="10328174" cy="559588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85E14E-63F1-4EDC-B079-4C6B10769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Bandwidth Analysis - Results</a:t>
            </a:r>
          </a:p>
        </p:txBody>
      </p:sp>
    </p:spTree>
    <p:extLst>
      <p:ext uri="{BB962C8B-B14F-4D97-AF65-F5344CB8AC3E}">
        <p14:creationId xmlns:p14="http://schemas.microsoft.com/office/powerpoint/2010/main" val="29170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CB8B37-6E73-4A3F-A0B0-1459BBA37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D72A3C-ABFF-459C-8479-D08ADFB2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Analysis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25FE5-6C35-4937-8B58-382D3B61F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970" y="1383702"/>
            <a:ext cx="10094059" cy="54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2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7D8811-0244-4E0A-8A4A-163FD1169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FFEB7F-E298-4663-B350-1D6930A8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Latency Analysis -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A71860-60AA-4EAD-B3F4-77F188233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104" y="1616650"/>
            <a:ext cx="9687791" cy="524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1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3BF4EFA-22D1-4FDF-B139-9FFB23A1A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F0C0EE-AEF4-456A-B34A-83A39FB51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back and rerun other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FED611-2CBF-4EB3-849A-9776C1A20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146" y="1773815"/>
            <a:ext cx="6886377" cy="4939480"/>
          </a:xfrm>
          <a:prstGeom prst="rect">
            <a:avLst/>
          </a:prstGeom>
        </p:spPr>
      </p:pic>
      <p:sp>
        <p:nvSpPr>
          <p:cNvPr id="5" name="Callout: Line 4">
            <a:extLst>
              <a:ext uri="{FF2B5EF4-FFF2-40B4-BE49-F238E27FC236}">
                <a16:creationId xmlns:a16="http://schemas.microsoft.com/office/drawing/2014/main" id="{37E2532A-6759-4C75-9B7B-2927D0AF0D47}"/>
              </a:ext>
            </a:extLst>
          </p:cNvPr>
          <p:cNvSpPr/>
          <p:nvPr/>
        </p:nvSpPr>
        <p:spPr>
          <a:xfrm>
            <a:off x="306198" y="4243555"/>
            <a:ext cx="3912177" cy="2130136"/>
          </a:xfrm>
          <a:prstGeom prst="borderCallout1">
            <a:avLst>
              <a:gd name="adj1" fmla="val 48506"/>
              <a:gd name="adj2" fmla="val 99502"/>
              <a:gd name="adj3" fmla="val -30427"/>
              <a:gd name="adj4" fmla="val 126873"/>
            </a:avLst>
          </a:prstGeom>
          <a:solidFill>
            <a:srgbClr val="FFBC02"/>
          </a:solidFill>
          <a:ln w="38100">
            <a:solidFill>
              <a:srgbClr val="FFBC02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Click on any tab to go back and run other analysis</a:t>
            </a:r>
          </a:p>
        </p:txBody>
      </p:sp>
    </p:spTree>
    <p:extLst>
      <p:ext uri="{BB962C8B-B14F-4D97-AF65-F5344CB8AC3E}">
        <p14:creationId xmlns:p14="http://schemas.microsoft.com/office/powerpoint/2010/main" val="383431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544D30A-D9FA-45BF-A68C-9316089B7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65173" cy="4351338"/>
          </a:xfrm>
        </p:spPr>
        <p:txBody>
          <a:bodyPr/>
          <a:lstStyle/>
          <a:p>
            <a:r>
              <a:rPr lang="en-US" dirty="0"/>
              <a:t>Gives more low-level information that a developer can review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562084-F4CD-4D6A-9A01-A85B3CE8E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Unguided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66A162-8CA6-4076-A6C8-139B9C8A1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614" y="2111941"/>
            <a:ext cx="5988626" cy="390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4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06D036-23A0-4AE3-AA3B-CCC2BA4FD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E50318-46A8-4556-B782-CA895F6A5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Unguided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A7C3D-BBA3-4D09-8E46-70C15E97C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18" y="4392103"/>
            <a:ext cx="11407486" cy="2338320"/>
          </a:xfrm>
          <a:prstGeom prst="rect">
            <a:avLst/>
          </a:prstGeom>
        </p:spPr>
      </p:pic>
      <p:sp>
        <p:nvSpPr>
          <p:cNvPr id="7" name="Callout: Line 6">
            <a:extLst>
              <a:ext uri="{FF2B5EF4-FFF2-40B4-BE49-F238E27FC236}">
                <a16:creationId xmlns:a16="http://schemas.microsoft.com/office/drawing/2014/main" id="{B3946E23-0E56-4075-ADAE-70BC9710956B}"/>
              </a:ext>
            </a:extLst>
          </p:cNvPr>
          <p:cNvSpPr/>
          <p:nvPr/>
        </p:nvSpPr>
        <p:spPr>
          <a:xfrm>
            <a:off x="6826493" y="1976328"/>
            <a:ext cx="3912177" cy="2130136"/>
          </a:xfrm>
          <a:prstGeom prst="borderCallout1">
            <a:avLst>
              <a:gd name="adj1" fmla="val 49238"/>
              <a:gd name="adj2" fmla="val -365"/>
              <a:gd name="adj3" fmla="val 134695"/>
              <a:gd name="adj4" fmla="val -53871"/>
            </a:avLst>
          </a:prstGeom>
          <a:solidFill>
            <a:srgbClr val="FFBC02"/>
          </a:solidFill>
          <a:ln w="38100">
            <a:solidFill>
              <a:srgbClr val="FFBC02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Click a kernel on the timeline to see more information</a:t>
            </a:r>
          </a:p>
        </p:txBody>
      </p:sp>
    </p:spTree>
    <p:extLst>
      <p:ext uri="{BB962C8B-B14F-4D97-AF65-F5344CB8AC3E}">
        <p14:creationId xmlns:p14="http://schemas.microsoft.com/office/powerpoint/2010/main" val="58465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B4ECD8-F0D3-4AC9-B927-842FA3BBE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1B942A-7573-466E-9DE3-B3FC5D87E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Unguided Analysis - Kernels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8ADF0-A70A-4F66-9DB0-F8BF5175E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0245"/>
            <a:ext cx="12192000" cy="4617755"/>
          </a:xfrm>
          <a:prstGeom prst="rect">
            <a:avLst/>
          </a:prstGeom>
        </p:spPr>
      </p:pic>
      <p:sp>
        <p:nvSpPr>
          <p:cNvPr id="5" name="Callout: Line 4">
            <a:extLst>
              <a:ext uri="{FF2B5EF4-FFF2-40B4-BE49-F238E27FC236}">
                <a16:creationId xmlns:a16="http://schemas.microsoft.com/office/drawing/2014/main" id="{852C05EA-DA28-46BA-AE95-E7B281ED1BD8}"/>
              </a:ext>
            </a:extLst>
          </p:cNvPr>
          <p:cNvSpPr/>
          <p:nvPr/>
        </p:nvSpPr>
        <p:spPr>
          <a:xfrm>
            <a:off x="5486066" y="1812235"/>
            <a:ext cx="3912177" cy="360541"/>
          </a:xfrm>
          <a:prstGeom prst="borderCallout1">
            <a:avLst>
              <a:gd name="adj1" fmla="val 49238"/>
              <a:gd name="adj2" fmla="val -365"/>
              <a:gd name="adj3" fmla="val 277356"/>
              <a:gd name="adj4" fmla="val -31029"/>
            </a:avLst>
          </a:prstGeom>
          <a:solidFill>
            <a:srgbClr val="FFBC02"/>
          </a:solidFill>
          <a:ln w="38100">
            <a:solidFill>
              <a:srgbClr val="FFBC02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May need to click “Run Analysis”</a:t>
            </a:r>
          </a:p>
        </p:txBody>
      </p:sp>
    </p:spTree>
    <p:extLst>
      <p:ext uri="{BB962C8B-B14F-4D97-AF65-F5344CB8AC3E}">
        <p14:creationId xmlns:p14="http://schemas.microsoft.com/office/powerpoint/2010/main" val="212299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2E6C8E-F998-4E9B-9F6E-10292BB5D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27101D-A1C1-4546-86C8-7D879E43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Unguided Analysis - Kernels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1334E-D6AD-442F-B204-0CC7C88BB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2215"/>
            <a:ext cx="12192000" cy="512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4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F99E3C-B4ED-43D0-99FD-86E23FBA7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15D530-51F8-4813-B9F6-4EF90546C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Unquided</a:t>
            </a:r>
            <a:r>
              <a:rPr lang="en-US" dirty="0"/>
              <a:t> Analysis - Kernels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23ED2-7333-4103-B247-A2FE36293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2215"/>
            <a:ext cx="12192000" cy="5125785"/>
          </a:xfrm>
          <a:prstGeom prst="rect">
            <a:avLst/>
          </a:prstGeom>
        </p:spPr>
      </p:pic>
      <p:sp>
        <p:nvSpPr>
          <p:cNvPr id="5" name="Callout: Line 4">
            <a:extLst>
              <a:ext uri="{FF2B5EF4-FFF2-40B4-BE49-F238E27FC236}">
                <a16:creationId xmlns:a16="http://schemas.microsoft.com/office/drawing/2014/main" id="{2BDA18E2-A052-42A6-9C42-F5A66DD0A353}"/>
              </a:ext>
            </a:extLst>
          </p:cNvPr>
          <p:cNvSpPr/>
          <p:nvPr/>
        </p:nvSpPr>
        <p:spPr>
          <a:xfrm>
            <a:off x="3516988" y="5637067"/>
            <a:ext cx="3912177" cy="1171033"/>
          </a:xfrm>
          <a:prstGeom prst="borderCallout1">
            <a:avLst>
              <a:gd name="adj1" fmla="val 49726"/>
              <a:gd name="adj2" fmla="val 102424"/>
              <a:gd name="adj3" fmla="val -30653"/>
              <a:gd name="adj4" fmla="val 117974"/>
            </a:avLst>
          </a:prstGeom>
          <a:solidFill>
            <a:srgbClr val="FFBC02"/>
          </a:solidFill>
          <a:ln w="38100">
            <a:solidFill>
              <a:srgbClr val="FFBC02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Offending instruction</a:t>
            </a:r>
          </a:p>
          <a:p>
            <a:pPr algn="ctr"/>
            <a:r>
              <a:rPr lang="en-US" sz="2000" b="1" dirty="0">
                <a:highlight>
                  <a:srgbClr val="FF0000"/>
                </a:highlight>
                <a:latin typeface="Consolas" panose="020B0609020204030204" pitchFamily="49" charset="0"/>
              </a:rPr>
              <a:t>LDS.U.32 R0 [R0]</a:t>
            </a:r>
          </a:p>
          <a:p>
            <a:pPr algn="ctr"/>
            <a:r>
              <a:rPr lang="en-US" sz="2000" b="1" dirty="0"/>
              <a:t>Assembly instructions!!!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C99217-306F-4652-8C5F-550E3C3AA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87279"/>
            <a:ext cx="7564582" cy="837301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98827-1A96-4412-AB7F-C0B6AFEA6451}"/>
              </a:ext>
            </a:extLst>
          </p:cNvPr>
          <p:cNvCxnSpPr/>
          <p:nvPr/>
        </p:nvCxnSpPr>
        <p:spPr>
          <a:xfrm>
            <a:off x="5974773" y="2275609"/>
            <a:ext cx="0" cy="22704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2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91DD6-BE31-4A7A-BBF2-E85330C93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AEE90C-F7B0-4CCD-8E00-3560429C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06D7A8-E358-40F7-9347-88E4C6C57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93" y="315912"/>
            <a:ext cx="11424981" cy="61769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EA5E1F-05B8-449C-9E83-A0F0A8478D8B}"/>
              </a:ext>
            </a:extLst>
          </p:cNvPr>
          <p:cNvSpPr/>
          <p:nvPr/>
        </p:nvSpPr>
        <p:spPr>
          <a:xfrm>
            <a:off x="606878" y="6604084"/>
            <a:ext cx="1158512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https://docs.nvidia.com/nsight-visual-studio-edition/5.6/Nsight_Visual_Studio_Edition_User_Guide.htm#Activity_Document.htm%3FTocPath%3DAnalysis%2520Tools%7C_____1</a:t>
            </a:r>
          </a:p>
        </p:txBody>
      </p:sp>
    </p:spTree>
    <p:extLst>
      <p:ext uri="{BB962C8B-B14F-4D97-AF65-F5344CB8AC3E}">
        <p14:creationId xmlns:p14="http://schemas.microsoft.com/office/powerpoint/2010/main" val="122045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0F63A6-D6AC-4A30-9DBE-6629FFBA2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C1D717-E2D8-44A5-B908-1B9FA426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adding </a:t>
            </a:r>
            <a:r>
              <a:rPr lang="en-US" dirty="0">
                <a:latin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</a:rPr>
              <a:t>lineinfo</a:t>
            </a:r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EA617-3F24-464C-A190-E228D484B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159" y="1366427"/>
            <a:ext cx="10789227" cy="549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6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68EB78-96D9-4282-8738-ABC7BC094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</a:t>
            </a:r>
            <a:r>
              <a:rPr lang="en-US" b="1" dirty="0">
                <a:latin typeface="Consolas" panose="020B0609020204030204" pitchFamily="49" charset="0"/>
              </a:rPr>
              <a:t>System, Tools Extension, CUDA</a:t>
            </a:r>
            <a:r>
              <a:rPr lang="en-US" dirty="0"/>
              <a:t> in Trace Settings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C920D9-DA80-4004-B05A-11CBDF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</a:t>
            </a:r>
            <a:r>
              <a:rPr lang="en-US" b="1" dirty="0">
                <a:latin typeface="Consolas" panose="020B0609020204030204" pitchFamily="49" charset="0"/>
              </a:rPr>
              <a:t>Trace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64540F-6BF6-4F6A-A5E5-839BFCF58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391" y="2208558"/>
            <a:ext cx="9597217" cy="435133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A8A031-F9FF-406F-B305-AFE489EC85B9}"/>
              </a:ext>
            </a:extLst>
          </p:cNvPr>
          <p:cNvSpPr/>
          <p:nvPr/>
        </p:nvSpPr>
        <p:spPr>
          <a:xfrm>
            <a:off x="1297391" y="5238955"/>
            <a:ext cx="7647212" cy="566057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AD5101-911F-484B-93E4-74FB5B23FE2E}"/>
              </a:ext>
            </a:extLst>
          </p:cNvPr>
          <p:cNvSpPr/>
          <p:nvPr/>
        </p:nvSpPr>
        <p:spPr>
          <a:xfrm>
            <a:off x="1297391" y="2786743"/>
            <a:ext cx="7647212" cy="435427"/>
          </a:xfrm>
          <a:prstGeom prst="roundRect">
            <a:avLst/>
          </a:prstGeom>
          <a:solidFill>
            <a:srgbClr val="00B050">
              <a:alpha val="30000"/>
            </a:srgb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C19BF5-169D-49A3-855D-1E29BED83EA0}"/>
              </a:ext>
            </a:extLst>
          </p:cNvPr>
          <p:cNvSpPr/>
          <p:nvPr/>
        </p:nvSpPr>
        <p:spPr>
          <a:xfrm>
            <a:off x="642257" y="6559896"/>
            <a:ext cx="1154974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hlinkClick r:id="rId4"/>
              </a:rPr>
              <a:t>https://docs.nvidia.com/nsight-visual-studio-edition/5.6/Nsight_Visual_Studio_Edition_User_Guide.htm#Analysis_Trace_Settings.htm%3FTocPath%3DAnalysis%2520Tools%7C_____3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4559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68EB78-96D9-4282-8738-ABC7BC094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 dirty="0"/>
              <a:t>Click Launch</a:t>
            </a:r>
          </a:p>
          <a:p>
            <a:endParaRPr lang="en-US" dirty="0"/>
          </a:p>
          <a:p>
            <a:r>
              <a:rPr lang="en-US" dirty="0"/>
              <a:t>If you get “Trace with System requires elevated permissions…”</a:t>
            </a:r>
          </a:p>
          <a:p>
            <a:r>
              <a:rPr lang="en-US" dirty="0"/>
              <a:t>Exit </a:t>
            </a:r>
            <a:r>
              <a:rPr lang="en-US" dirty="0" err="1"/>
              <a:t>Nsight</a:t>
            </a:r>
            <a:r>
              <a:rPr lang="en-US" dirty="0"/>
              <a:t> Monitor from notification icon.</a:t>
            </a:r>
          </a:p>
          <a:p>
            <a:r>
              <a:rPr lang="en-US" dirty="0"/>
              <a:t>Then launch as administrator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C920D9-DA80-4004-B05A-11CBDF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</a:t>
            </a:r>
            <a:r>
              <a:rPr lang="en-US" b="1" dirty="0">
                <a:latin typeface="Consolas" panose="020B0609020204030204" pitchFamily="49" charset="0"/>
              </a:rPr>
              <a:t>Trace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398174-DD5F-4759-B57E-A1AB3DA90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628" y="1352102"/>
            <a:ext cx="4549230" cy="13582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BDC976-A687-47B7-948A-C7E6E8953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078" y="3189514"/>
            <a:ext cx="2082178" cy="2072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A194DB-2A5A-4528-8A4A-83E03C8A4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064" y="3805160"/>
            <a:ext cx="3762270" cy="291360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C0241A-9EB0-4AF6-BE7C-9CF6046D51F5}"/>
              </a:ext>
            </a:extLst>
          </p:cNvPr>
          <p:cNvCxnSpPr/>
          <p:nvPr/>
        </p:nvCxnSpPr>
        <p:spPr>
          <a:xfrm>
            <a:off x="8109858" y="3548743"/>
            <a:ext cx="187922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B8E9BD7-DFBC-4443-9523-8412850F22C0}"/>
              </a:ext>
            </a:extLst>
          </p:cNvPr>
          <p:cNvCxnSpPr>
            <a:endCxn id="8" idx="1"/>
          </p:cNvCxnSpPr>
          <p:nvPr/>
        </p:nvCxnSpPr>
        <p:spPr>
          <a:xfrm>
            <a:off x="3418114" y="4225738"/>
            <a:ext cx="2687950" cy="1036224"/>
          </a:xfrm>
          <a:prstGeom prst="bentConnector3">
            <a:avLst>
              <a:gd name="adj1" fmla="val -21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337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8374F5-76A3-453A-814B-6A7A33A2D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85609D-B29D-4236-A0AD-A1732070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Produces a report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C971216-92EF-4FF5-A64A-CF88E1A88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9035"/>
            <a:ext cx="10243457" cy="54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6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esentation level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tx2">
              <a:lumMod val="20000"/>
              <a:lumOff val="80000"/>
            </a:schemeClr>
          </a:solidFill>
        </a:ln>
      </a:spPr>
      <a:bodyPr wrap="none" rtlCol="0">
        <a:spAutoFit/>
      </a:bodyPr>
      <a:lstStyle>
        <a:defPPr>
          <a:defRPr dirty="0" err="1" smtClean="0">
            <a:ln>
              <a:solidFill>
                <a:schemeClr val="accent1">
                  <a:lumMod val="20000"/>
                  <a:lumOff val="80000"/>
                </a:schemeClr>
              </a:solidFill>
            </a:ln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level design" id="{00E2FDB5-77A3-416C-8232-A2B8AB0B9A01}" vid="{6E3E8A63-E899-4F92-AFE5-C80B3CCFC0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63AA760-FEA7-44E2-BB85-0893DB8CD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 design slides (Level design)</Template>
  <TotalTime>0</TotalTime>
  <Words>2130</Words>
  <Application>Microsoft Office PowerPoint</Application>
  <PresentationFormat>Widescreen</PresentationFormat>
  <Paragraphs>198</Paragraphs>
  <Slides>60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Century Gothic</vt:lpstr>
      <vt:lpstr>Consolas</vt:lpstr>
      <vt:lpstr>Times New Roman</vt:lpstr>
      <vt:lpstr>Wingdings</vt:lpstr>
      <vt:lpstr>Presentation level design</vt:lpstr>
      <vt:lpstr>CIS 565 CUDA Performance Lab Profiling</vt:lpstr>
      <vt:lpstr>Today’s List</vt:lpstr>
      <vt:lpstr>Performance Lab Starter Code</vt:lpstr>
      <vt:lpstr>Nsight Profiler</vt:lpstr>
      <vt:lpstr>Running Nsight Profiler</vt:lpstr>
      <vt:lpstr>PowerPoint Presentation</vt:lpstr>
      <vt:lpstr>Let’s start with Trace Application</vt:lpstr>
      <vt:lpstr>Let’s start with Trace Application</vt:lpstr>
      <vt:lpstr>Produces a report</vt:lpstr>
      <vt:lpstr>Produces a report</vt:lpstr>
      <vt:lpstr>Timeline</vt:lpstr>
      <vt:lpstr>In Timeline, you can:</vt:lpstr>
      <vt:lpstr>CUDA Summary</vt:lpstr>
      <vt:lpstr>CUDA Launch Summary (Kernels - Grouped)</vt:lpstr>
      <vt:lpstr>CUDA Launches (Kernels – by invocation)</vt:lpstr>
      <vt:lpstr>CUDA Memory Copies</vt:lpstr>
      <vt:lpstr>CUDA Runtime API Calls</vt:lpstr>
      <vt:lpstr>Let’s Profile CUDA Application</vt:lpstr>
      <vt:lpstr>Produces a report</vt:lpstr>
      <vt:lpstr>Produces a report</vt:lpstr>
      <vt:lpstr>CUDA Launches</vt:lpstr>
      <vt:lpstr>CUDA Launches – Occupancy Data</vt:lpstr>
      <vt:lpstr>CUDA Launches – Occupancy Graph</vt:lpstr>
      <vt:lpstr>CUDA Launches – Instruction Statistics</vt:lpstr>
      <vt:lpstr>CUDA Launches – Issue Eficiency</vt:lpstr>
      <vt:lpstr>Let’s Profile CUDA Application</vt:lpstr>
      <vt:lpstr>CUDA Launches</vt:lpstr>
      <vt:lpstr>CUDA Launches</vt:lpstr>
      <vt:lpstr>CUDA Launches – Branch Statistics</vt:lpstr>
      <vt:lpstr>CUDA Launches – Achieved FLOPS/IOPS</vt:lpstr>
      <vt:lpstr>CUDA Launches – Pipe Utilization</vt:lpstr>
      <vt:lpstr>CUDA Launches – Memory Statistics</vt:lpstr>
      <vt:lpstr>CUDA Source View</vt:lpstr>
      <vt:lpstr>CUDA Source View</vt:lpstr>
      <vt:lpstr>CUDA Source View</vt:lpstr>
      <vt:lpstr>CUDA Source View</vt:lpstr>
      <vt:lpstr>CUDA Source View</vt:lpstr>
      <vt:lpstr>CUDA Source View</vt:lpstr>
      <vt:lpstr>CUDA Source View - Instruction Count</vt:lpstr>
      <vt:lpstr>CUDA Source View – Divergent Branch</vt:lpstr>
      <vt:lpstr>CUDA Source View – Memory Tranx</vt:lpstr>
      <vt:lpstr>Visual Profiler</vt:lpstr>
      <vt:lpstr>Visual Profiler</vt:lpstr>
      <vt:lpstr>Starting the Profiler</vt:lpstr>
      <vt:lpstr>Timeline</vt:lpstr>
      <vt:lpstr>Guided Analysis</vt:lpstr>
      <vt:lpstr>Examine GPU Usage - Results</vt:lpstr>
      <vt:lpstr>Guided Analysis</vt:lpstr>
      <vt:lpstr>Perform Kernel Analysis - Results</vt:lpstr>
      <vt:lpstr>Memory Bandwidth Analysis - Results</vt:lpstr>
      <vt:lpstr>Memory Bandwidth Analysis - Results</vt:lpstr>
      <vt:lpstr>Compute Analysis Results</vt:lpstr>
      <vt:lpstr>Latency Analysis - Results</vt:lpstr>
      <vt:lpstr>Go back and rerun other analysis</vt:lpstr>
      <vt:lpstr>Unguided Analysis</vt:lpstr>
      <vt:lpstr>Unguided Analysis</vt:lpstr>
      <vt:lpstr>Unguided Analysis - Kernels</vt:lpstr>
      <vt:lpstr>Unguided Analysis - Kernels</vt:lpstr>
      <vt:lpstr>Unquided Analysis - Kernels</vt:lpstr>
      <vt:lpstr>After adding -lineinfo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2017-08-24T01:50:07Z</dcterms:created>
  <dcterms:modified xsi:type="dcterms:W3CDTF">2018-09-24T00:28:13Z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TC034605409991</vt:lpwstr>
  </property>
</Properties>
</file>

<file path=docProps/thumbnail.jpeg>
</file>